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Raleway"/>
      <p:regular r:id="rId26"/>
      <p:bold r:id="rId27"/>
      <p:italic r:id="rId28"/>
      <p:boldItalic r:id="rId29"/>
    </p:embeddedFont>
    <p:embeddedFont>
      <p:font typeface="Montserrat"/>
      <p:regular r:id="rId30"/>
      <p:bold r:id="rId31"/>
      <p:italic r:id="rId32"/>
      <p:boldItalic r:id="rId33"/>
    </p:embeddedFont>
    <p:embeddedFont>
      <p:font typeface="Raleway Medium"/>
      <p:regular r:id="rId34"/>
      <p:bold r:id="rId35"/>
      <p:italic r:id="rId36"/>
      <p:boldItalic r:id="rId37"/>
    </p:embeddedFont>
    <p:embeddedFont>
      <p:font typeface="Barlow"/>
      <p:regular r:id="rId38"/>
      <p:bold r:id="rId39"/>
      <p:italic r:id="rId40"/>
      <p:boldItalic r:id="rId41"/>
    </p:embeddedFont>
    <p:embeddedFont>
      <p:font typeface="Barlow Light"/>
      <p:regular r:id="rId42"/>
      <p:bold r:id="rId43"/>
      <p:italic r:id="rId44"/>
      <p:boldItalic r:id="rId45"/>
    </p:embeddedFont>
    <p:embeddedFont>
      <p:font typeface="Open Sans Ligh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42" Type="http://schemas.openxmlformats.org/officeDocument/2006/relationships/font" Target="fonts/BarlowLight-regular.fntdata"/><Relationship Id="rId41" Type="http://schemas.openxmlformats.org/officeDocument/2006/relationships/font" Target="fonts/Barlow-boldItalic.fntdata"/><Relationship Id="rId44" Type="http://schemas.openxmlformats.org/officeDocument/2006/relationships/font" Target="fonts/BarlowLight-italic.fntdata"/><Relationship Id="rId43" Type="http://schemas.openxmlformats.org/officeDocument/2006/relationships/font" Target="fonts/BarlowLight-bold.fntdata"/><Relationship Id="rId46" Type="http://schemas.openxmlformats.org/officeDocument/2006/relationships/font" Target="fonts/OpenSansLight-regular.fntdata"/><Relationship Id="rId45" Type="http://schemas.openxmlformats.org/officeDocument/2006/relationships/font" Target="fonts/Barlow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Light-italic.fntdata"/><Relationship Id="rId47" Type="http://schemas.openxmlformats.org/officeDocument/2006/relationships/font" Target="fonts/OpenSansLight-bold.fntdata"/><Relationship Id="rId49" Type="http://schemas.openxmlformats.org/officeDocument/2006/relationships/font" Target="fonts/OpenSansLigh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33" Type="http://schemas.openxmlformats.org/officeDocument/2006/relationships/font" Target="fonts/Montserrat-boldItalic.fntdata"/><Relationship Id="rId32" Type="http://schemas.openxmlformats.org/officeDocument/2006/relationships/font" Target="fonts/Montserrat-italic.fntdata"/><Relationship Id="rId35" Type="http://schemas.openxmlformats.org/officeDocument/2006/relationships/font" Target="fonts/RalewayMedium-bold.fntdata"/><Relationship Id="rId34" Type="http://schemas.openxmlformats.org/officeDocument/2006/relationships/font" Target="fonts/RalewayMedium-regular.fntdata"/><Relationship Id="rId37" Type="http://schemas.openxmlformats.org/officeDocument/2006/relationships/font" Target="fonts/RalewayMedium-boldItalic.fntdata"/><Relationship Id="rId36" Type="http://schemas.openxmlformats.org/officeDocument/2006/relationships/font" Target="fonts/RalewayMedium-italic.fntdata"/><Relationship Id="rId39" Type="http://schemas.openxmlformats.org/officeDocument/2006/relationships/font" Target="fonts/Barlow-bold.fntdata"/><Relationship Id="rId38" Type="http://schemas.openxmlformats.org/officeDocument/2006/relationships/font" Target="fonts/Barlow-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Raleway-regular.fntdata"/><Relationship Id="rId25" Type="http://schemas.openxmlformats.org/officeDocument/2006/relationships/slide" Target="slides/slide21.xml"/><Relationship Id="rId28" Type="http://schemas.openxmlformats.org/officeDocument/2006/relationships/font" Target="fonts/Raleway-italic.fntdata"/><Relationship Id="rId27" Type="http://schemas.openxmlformats.org/officeDocument/2006/relationships/font" Target="fonts/Raleway-bold.fntdata"/><Relationship Id="rId29" Type="http://schemas.openxmlformats.org/officeDocument/2006/relationships/font" Target="fonts/Raleway-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3367db1595_0_0:notes"/>
          <p:cNvSpPr txBox="1"/>
          <p:nvPr>
            <p:ph idx="1" type="body"/>
          </p:nvPr>
        </p:nvSpPr>
        <p:spPr>
          <a:xfrm>
            <a:off x="685800" y="4400551"/>
            <a:ext cx="5486400" cy="36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 name="Google Shape;88;g33367db1595_0_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247b6848b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7247b6848b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F</a:t>
            </a:r>
            <a:r>
              <a:rPr lang="tr-TR" sz="1450">
                <a:solidFill>
                  <a:srgbClr val="373A3C"/>
                </a:solidFill>
                <a:highlight>
                  <a:schemeClr val="lt1"/>
                </a:highlight>
              </a:rPr>
              <a:t>irewalls prevent unauthorized access to or from a private network. Firewalls can enhance the security of computers in a LAN.</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are used to protect a network's data and resources from outside access and threats. A Firewall is used as a barrier between an internal network of an organization and another network (may be public internet or another network of the same organization).</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Since the primary function of a Firewall is to protect a network's data and resources from outside threats, they are usually placed at the end point of a network.</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Firewalls can either be software or hardware, though it’s best to have both. A software firewall is a program installed on each computer and regulates traffic through port numbers and applications, while a physical firewall is a piece of equipment installed between your network and gateway. </a:t>
            </a:r>
            <a:endParaRPr sz="1450">
              <a:solidFill>
                <a:srgbClr val="373A3C"/>
              </a:solidFill>
              <a:highlight>
                <a:schemeClr val="lt1"/>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7247b6848b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7247b6848b_0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Intrusion detection systems (IDSs) and intrusion prevention systems (IPSs) are very important in today’s networks. They are network security appliances that monitor networks and packets for malicious activity. An IDS is considered monitor mode and just records and tells you about problems, whereas an IPS can work in real-time to stop threats as they occur. The main difference between them is that an IPS works inline to actively prevent and block intrusions that are detected based on the rules you set up. IPSs can send an alarm, create correlation rules and remediation, drop malicious packets, provide malware protection, and reset the connection of offending source hosts.</a:t>
            </a:r>
            <a:endParaRPr sz="1450">
              <a:solidFill>
                <a:srgbClr val="373A3C"/>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247b6848b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7247b6848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An average router just sends incoming packets to their specified, correlative IP address on the network, but a load balancer can actually send incoming packets to multiple machines hidden behind one IP address.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load balancer acts as the “traffic cop” sitting in front of your servers and routing client requests across all servers capable of fulfilling those requests in a manner that maximizes speed and capacity utilization and ensures that no one server is overworked, which could degrade performance. If a single server goes down, the load balancer redirects traffic to the remaining online servers. When a new server is added to the server group, the load balancer automatically starts to send requests to it.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this manner, a load balancer performs the following functions: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Distributes client requests or network load efficiently across multiple servers</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Ensures high availability and reliability by sending requests only to servers that are online</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Provides the flexibility to add or subtract servers as demand dictates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24493355e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724493355e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The networks which are running on TCP/IP protocol suite use IP Address (IPv4 Address or IPv6 Address), as the addressing mechanism. IP address (IPv4 Address or IPv6 Address) uniquely identifies a TCP/IP device in the network. However, it is difficult for the humans to remember IP Addresses for all the computers they want to communicate. Think about difficulty in remembering the IP Addresses of 1000s of web sites we use, if we do not have the option to use their names. Humans prefer to use names instead of IP Addresses. Hence we need a system to map human readable names to corresponding IP Addresses.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The global public Domain Name System (DNS) has a distributed architecture, serving from multiple DNS servers in multiple locations. This helps in load balancing (decreasing the workload on DNS servers) and redundancy (prevents single point of failure).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The Internet Assigned Numbers Authority (IANA) manages and controls the public Internet DNS infrastructure. The Internet Assigned Numbers Authority (IANA) is operated by the Internet Corporation for Assigned Names and Numbers (ICANN).</a:t>
            </a:r>
            <a:endParaRPr sz="1450">
              <a:solidFill>
                <a:srgbClr val="373A3C"/>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4493355e_1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g724493355e_1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We said that the</a:t>
            </a:r>
            <a:r>
              <a:rPr lang="tr-TR" sz="1450">
                <a:solidFill>
                  <a:srgbClr val="373A3C"/>
                </a:solidFill>
                <a:highlight>
                  <a:schemeClr val="lt1"/>
                </a:highlight>
              </a:rPr>
              <a:t> DNS has a hierarchical naming system. </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On the Internet, domains are arranged in a hierarchical tree structure. The following list includes some of the top-level domains currently in use:</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.com A commercial organization. Most companies end up as part of this domain.</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.edu An educational establishment, such as a university.</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.gov A branch of the U.S. government.</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.int An international organization, such as NATO or the United Nations.</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.mil A branch of the U.S. military.</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.net A network organization.</a:t>
            </a:r>
            <a:endParaRPr sz="1450">
              <a:solidFill>
                <a:srgbClr val="373A3C"/>
              </a:solidFill>
              <a:highlight>
                <a:schemeClr val="lt1"/>
              </a:highlight>
            </a:endParaRPr>
          </a:p>
          <a:p>
            <a:pPr indent="457200" lvl="0" marL="0" rtl="0" algn="l">
              <a:lnSpc>
                <a:spcPct val="100000"/>
              </a:lnSpc>
              <a:spcBef>
                <a:spcPts val="0"/>
              </a:spcBef>
              <a:spcAft>
                <a:spcPts val="0"/>
              </a:spcAft>
              <a:buNone/>
            </a:pPr>
            <a:r>
              <a:rPr lang="tr-TR" sz="1450">
                <a:solidFill>
                  <a:srgbClr val="373A3C"/>
                </a:solidFill>
                <a:highlight>
                  <a:schemeClr val="lt1"/>
                </a:highlight>
              </a:rPr>
              <a:t>.org A nonprofit organization.</a:t>
            </a:r>
            <a:endParaRPr sz="1450">
              <a:solidFill>
                <a:srgbClr val="373A3C"/>
              </a:solidFill>
              <a:highlight>
                <a:schemeClr val="lt1"/>
              </a:highlight>
            </a:endParaRPr>
          </a:p>
          <a:p>
            <a:pPr indent="45720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other parts of the world, the final part of a domain name represents the country in which the server is located (.ca for Canada, .jp for Japan, .uk for Great Britain, and .ru for Russia, for example). Over 130 countries are represented on the Internet.</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724493355e_1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724493355e_1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tr-TR" sz="1450">
                <a:solidFill>
                  <a:srgbClr val="373A3C"/>
                </a:solidFill>
                <a:highlight>
                  <a:schemeClr val="lt1"/>
                </a:highlight>
              </a:rPr>
              <a:t>A proxy server acts as a gateway between you and the internet. It’s an intermediary server separating end users from the websites they browse. Proxy servers provide varying levels of functionality, security, and privacy depending on your use case, needs, or company policy.</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If you’re using a proxy server, internet traffic flows through the proxy server on its way to the address you requested. The request then comes back through that same proxy server (there are exceptions to this rule), and then the proxy server forwards the data received from the website to you.</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If that’s all it does, why bother with a proxy server? Why not just go straight from to the website and back?</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Modern proxy servers do much more than forwarding web requests, all in the name of data security and network performance. Proxy servers act as a firewall and web filter, provide shared network connections, and cache data to speed up common requests. A good proxy server keeps users and the internal network protected from the bad stuff that lives out in the wild internet. Lastly, proxy servers can provide a high level of privacy.</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spcBef>
                <a:spcPts val="0"/>
              </a:spcBef>
              <a:spcAft>
                <a:spcPts val="0"/>
              </a:spcAft>
              <a:buNone/>
            </a:pPr>
            <a:r>
              <a:rPr b="1" lang="tr-TR" sz="1450">
                <a:solidFill>
                  <a:srgbClr val="373A3C"/>
                </a:solidFill>
                <a:highlight>
                  <a:schemeClr val="lt1"/>
                </a:highlight>
              </a:rPr>
              <a:t>How Does a Proxy Server Operate?</a:t>
            </a:r>
            <a:endParaRPr b="1" sz="1450">
              <a:solidFill>
                <a:srgbClr val="373A3C"/>
              </a:solidFill>
              <a:highlight>
                <a:schemeClr val="lt1"/>
              </a:highlight>
            </a:endParaRPr>
          </a:p>
          <a:p>
            <a:pPr indent="0" lvl="0" marL="457200" rtl="0" algn="l">
              <a:spcBef>
                <a:spcPts val="0"/>
              </a:spcBef>
              <a:spcAft>
                <a:spcPts val="0"/>
              </a:spcAft>
              <a:buNone/>
            </a:pPr>
            <a:r>
              <a:rPr lang="tr-TR" sz="1450">
                <a:solidFill>
                  <a:srgbClr val="373A3C"/>
                </a:solidFill>
                <a:highlight>
                  <a:schemeClr val="lt1"/>
                </a:highlight>
              </a:rPr>
              <a:t>Every computer on the internet needs to have a unique Internet Protocol (IP) Address. </a:t>
            </a:r>
            <a:endParaRPr sz="1450">
              <a:solidFill>
                <a:srgbClr val="373A3C"/>
              </a:solidFill>
              <a:highlight>
                <a:schemeClr val="lt1"/>
              </a:highlight>
            </a:endParaRPr>
          </a:p>
          <a:p>
            <a:pPr indent="0" lvl="0" marL="457200" rtl="0" algn="l">
              <a:spcBef>
                <a:spcPts val="0"/>
              </a:spcBef>
              <a:spcAft>
                <a:spcPts val="0"/>
              </a:spcAft>
              <a:buNone/>
            </a:pPr>
            <a:r>
              <a:t/>
            </a:r>
            <a:endParaRPr sz="1450">
              <a:solidFill>
                <a:srgbClr val="373A3C"/>
              </a:solidFill>
              <a:highlight>
                <a:schemeClr val="lt1"/>
              </a:highlight>
            </a:endParaRPr>
          </a:p>
          <a:p>
            <a:pPr indent="0" lvl="0" marL="457200" rtl="0" algn="l">
              <a:spcBef>
                <a:spcPts val="0"/>
              </a:spcBef>
              <a:spcAft>
                <a:spcPts val="0"/>
              </a:spcAft>
              <a:buNone/>
            </a:pPr>
            <a:r>
              <a:rPr lang="tr-TR" sz="1450">
                <a:solidFill>
                  <a:srgbClr val="373A3C"/>
                </a:solidFill>
                <a:highlight>
                  <a:schemeClr val="lt1"/>
                </a:highlight>
              </a:rPr>
              <a:t>A proxy server is basically a computer on the internet with its own IP address that your computer knows. When you send a web request, your request goes to the proxy server first. The proxy server then makes your web request on your behalf, collects the response from the web server, and forwards you the web page data so you can see the page in your browser.</a:t>
            </a:r>
            <a:endParaRPr sz="1450">
              <a:solidFill>
                <a:srgbClr val="373A3C"/>
              </a:solidFill>
              <a:highlight>
                <a:schemeClr val="lt1"/>
              </a:highlight>
            </a:endParaRPr>
          </a:p>
          <a:p>
            <a:pPr indent="0" lvl="0" marL="457200" rtl="0" algn="l">
              <a:spcBef>
                <a:spcPts val="0"/>
              </a:spcBef>
              <a:spcAft>
                <a:spcPts val="0"/>
              </a:spcAft>
              <a:buNone/>
            </a:pPr>
            <a:r>
              <a:t/>
            </a:r>
            <a:endParaRPr sz="1450">
              <a:solidFill>
                <a:srgbClr val="373A3C"/>
              </a:solidFill>
              <a:highlight>
                <a:schemeClr val="lt1"/>
              </a:highlight>
            </a:endParaRPr>
          </a:p>
          <a:p>
            <a:pPr indent="0" lvl="0" marL="457200" rtl="0" algn="l">
              <a:spcBef>
                <a:spcPts val="0"/>
              </a:spcBef>
              <a:spcAft>
                <a:spcPts val="0"/>
              </a:spcAft>
              <a:buNone/>
            </a:pPr>
            <a:r>
              <a:rPr lang="tr-TR" sz="1450">
                <a:solidFill>
                  <a:srgbClr val="373A3C"/>
                </a:solidFill>
                <a:highlight>
                  <a:schemeClr val="lt1"/>
                </a:highlight>
              </a:rPr>
              <a:t>When the proxy server forwards your web requests, it can make changes to the data you send and still get you the information that you expect to see. A proxy server can change your IP address, so the web server doesn’t know exactly where you are in the world. It can encrypt your data, so your data is unreadable in transit. And lastly, a proxy server can block access to certain web pages, based on IP address.</a:t>
            </a:r>
            <a:endParaRPr sz="1450">
              <a:solidFill>
                <a:srgbClr val="373A3C"/>
              </a:solidFill>
              <a:highlight>
                <a:schemeClr val="lt1"/>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724493355e_1_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g724493355e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tr-TR" sz="1450">
                <a:solidFill>
                  <a:srgbClr val="373A3C"/>
                </a:solidFill>
                <a:highlight>
                  <a:schemeClr val="lt1"/>
                </a:highlight>
              </a:rPr>
              <a:t>Network encryptors secure data travelling across today’s highly distributed computer network topologies. To protect data in motion – in real-time – requires a crypto management with extremely high performance and strong algorithms in order to avoid latency and synchronization problems.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Encryption allows you to create secure connections over insecure channels. Encrypting your network traffic provides two useful guarantees: privacy and authentication.</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457200" rtl="0" algn="l">
              <a:lnSpc>
                <a:spcPct val="100000"/>
              </a:lnSpc>
              <a:spcBef>
                <a:spcPts val="0"/>
              </a:spcBef>
              <a:spcAft>
                <a:spcPts val="0"/>
              </a:spcAft>
              <a:buNone/>
            </a:pPr>
            <a:r>
              <a:rPr lang="tr-TR" sz="1450">
                <a:solidFill>
                  <a:srgbClr val="373A3C"/>
                </a:solidFill>
                <a:highlight>
                  <a:schemeClr val="lt1"/>
                </a:highlight>
              </a:rPr>
              <a:t>There are dedicated appliances that can perform encryption as well. The advantage of using these devices is that they normally provide more choice of encryption methods and stronger encryption options. They also offload the process from other devices like routers and servers, which is a good thing since the encryption/decryption process is very processor-intensive and interferes with other functions that those routers and servers might be performing.</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724493355e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724493355e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24493355e_1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724493355e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also known as packet shaping, is a congestion management method that regulates network data transfer by delaying the flow of less important or less desired packets. It is used to optimize network performance by prioritizing certain traffic flows and ensuring the traffic rate doesn't exceed the bandwidth limit.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Regulating the flow of packets into a network is known as data transfer throttling. Regulation of the flow of packets out of a network is known as rate limiting.</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In addition to bandwidth, three major factors affect the quality of a network: latency, jitter and loss.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Traffic shaping attempts to prevent delay, jitter and loss by controlling the burst size and using a leaky bucket algorithm to smooth the output rate over at least eight time intervals. If traffic is arriving at a rate lower than the configured rate, then it will be forwarded normally. If traffic arrives faster than the configured rate, then it will be delayed and held in a buffer until it can be sent without going over the limit.</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724493355e_1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g724493355e_1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TR" sz="1450">
                <a:solidFill>
                  <a:srgbClr val="373A3C"/>
                </a:solidFill>
                <a:highlight>
                  <a:schemeClr val="lt1"/>
                </a:highlight>
              </a:rPr>
              <a:t>A VPN concentrator is a type of networking device that provides secure creation of VPN connections and delivery of messages between VPN nodes.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It is a type of router device, built specifically for creating and managing VPN communication infrastructures.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A VPN concentrator primarily adds the capabilities of a VPN router by adding advanced data and network security to the communications. It has the ability to create and manage a large quantity of VPN tunnels.</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A VPN concentrator is typically used for creating site-to-site VPN architectures. It can:</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Establish and configure tunnels</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Authenticate users</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Assign tunnel/IP addresses to users</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Encrypt and decrypt data</a:t>
            </a:r>
            <a:endParaRPr sz="1450">
              <a:solidFill>
                <a:srgbClr val="373A3C"/>
              </a:solidFill>
              <a:highlight>
                <a:schemeClr val="lt1"/>
              </a:highlight>
            </a:endParaRPr>
          </a:p>
          <a:p>
            <a:pPr indent="0" lvl="0" marL="0" rtl="0" algn="l">
              <a:lnSpc>
                <a:spcPct val="100000"/>
              </a:lnSpc>
              <a:spcBef>
                <a:spcPts val="0"/>
              </a:spcBef>
              <a:spcAft>
                <a:spcPts val="0"/>
              </a:spcAft>
              <a:buNone/>
            </a:pPr>
            <a:r>
              <a:rPr lang="tr-TR" sz="1450">
                <a:solidFill>
                  <a:srgbClr val="373A3C"/>
                </a:solidFill>
                <a:highlight>
                  <a:schemeClr val="lt1"/>
                </a:highlight>
              </a:rPr>
              <a:t>Ensure end-to-end delivery of data</a:t>
            </a:r>
            <a:endParaRPr sz="1450">
              <a:solidFill>
                <a:srgbClr val="373A3C"/>
              </a:solidFill>
              <a:highlight>
                <a:schemeClr val="lt1"/>
              </a:highlight>
            </a:endParaRPr>
          </a:p>
          <a:p>
            <a:pPr indent="0" lvl="0" marL="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367db159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3367db1595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c2f2de20d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7c2f2de20d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c2f2de20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7c2f2de2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a:t>
            </a:r>
            <a:r>
              <a:rPr b="1" lang="tr-TR" sz="1450">
                <a:solidFill>
                  <a:srgbClr val="373A3C"/>
                </a:solidFill>
                <a:highlight>
                  <a:schemeClr val="lt1"/>
                </a:highlight>
              </a:rPr>
              <a:t> network interface controller</a:t>
            </a:r>
            <a:r>
              <a:rPr lang="tr-TR" sz="1450">
                <a:solidFill>
                  <a:srgbClr val="373A3C"/>
                </a:solidFill>
                <a:highlight>
                  <a:schemeClr val="lt1"/>
                </a:highlight>
              </a:rPr>
              <a:t> (</a:t>
            </a:r>
            <a:r>
              <a:rPr b="1" lang="tr-TR" sz="1450">
                <a:solidFill>
                  <a:srgbClr val="373A3C"/>
                </a:solidFill>
                <a:highlight>
                  <a:schemeClr val="lt1"/>
                </a:highlight>
              </a:rPr>
              <a:t>NIC</a:t>
            </a:r>
            <a:r>
              <a:rPr lang="tr-TR" sz="1450">
                <a:solidFill>
                  <a:srgbClr val="373A3C"/>
                </a:solidFill>
                <a:highlight>
                  <a:schemeClr val="lt1"/>
                </a:highlight>
              </a:rPr>
              <a:t>, also known as a </a:t>
            </a:r>
            <a:r>
              <a:rPr b="1" lang="tr-TR" sz="1450">
                <a:solidFill>
                  <a:srgbClr val="373A3C"/>
                </a:solidFill>
                <a:highlight>
                  <a:schemeClr val="lt1"/>
                </a:highlight>
              </a:rPr>
              <a:t>network interface card</a:t>
            </a:r>
            <a:r>
              <a:rPr lang="tr-TR" sz="1450">
                <a:solidFill>
                  <a:srgbClr val="373A3C"/>
                </a:solidFill>
                <a:highlight>
                  <a:schemeClr val="lt1"/>
                </a:highlight>
              </a:rPr>
              <a:t>, </a:t>
            </a:r>
            <a:r>
              <a:rPr b="1" lang="tr-TR" sz="1450">
                <a:solidFill>
                  <a:srgbClr val="373A3C"/>
                </a:solidFill>
                <a:highlight>
                  <a:schemeClr val="lt1"/>
                </a:highlight>
              </a:rPr>
              <a:t>network adapter</a:t>
            </a:r>
            <a:r>
              <a:rPr lang="tr-TR" sz="1450">
                <a:solidFill>
                  <a:srgbClr val="373A3C"/>
                </a:solidFill>
                <a:highlight>
                  <a:schemeClr val="lt1"/>
                </a:highlight>
              </a:rPr>
              <a:t>, </a:t>
            </a:r>
            <a:r>
              <a:rPr b="1" lang="tr-TR" sz="1450">
                <a:solidFill>
                  <a:srgbClr val="373A3C"/>
                </a:solidFill>
                <a:highlight>
                  <a:schemeClr val="lt1"/>
                </a:highlight>
              </a:rPr>
              <a:t>LAN adapter</a:t>
            </a:r>
            <a:r>
              <a:rPr lang="tr-TR" sz="1450">
                <a:solidFill>
                  <a:srgbClr val="373A3C"/>
                </a:solidFill>
                <a:highlight>
                  <a:schemeClr val="lt1"/>
                </a:highlight>
              </a:rPr>
              <a:t> or </a:t>
            </a:r>
            <a:r>
              <a:rPr b="1" lang="tr-TR" sz="1450">
                <a:solidFill>
                  <a:srgbClr val="373A3C"/>
                </a:solidFill>
                <a:highlight>
                  <a:schemeClr val="lt1"/>
                </a:highlight>
              </a:rPr>
              <a:t>physical network interface</a:t>
            </a:r>
            <a:r>
              <a:rPr lang="tr-TR" sz="1450">
                <a:solidFill>
                  <a:srgbClr val="373A3C"/>
                </a:solidFill>
                <a:highlight>
                  <a:schemeClr val="lt1"/>
                </a:highlight>
              </a:rPr>
              <a:t>, and by similar terms) is a computer hardware component that connects a computer to a computer network.</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Early network interface controllers were commonly implemented on expansion cards that plugged into a computer bus. The low cost and ubiquity of the Ethernet standard means that most newer computers have a network interface built into the motherboard.</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240949e69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7240949e6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network hub is a node that broadcasts data to every computer or Ethernet-based device connected to it. A hub is less sophisticated than a switch, the latter of which can isolate data transmissions to specific devices.</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Network hubs are best suited for small, simple local area network (LAN) environments. Hubs cannot provide routing capabilities or other advanced network services. Because they operate by forwarding packets across all ports indiscriminately, network hubs are sometimes referred to as "dumb switches."</a:t>
            </a:r>
            <a:endParaRPr sz="1450">
              <a:solidFill>
                <a:srgbClr val="373A3C"/>
              </a:solidFill>
              <a:highlight>
                <a:schemeClr val="lt1"/>
              </a:highlight>
            </a:endParaRPr>
          </a:p>
          <a:p>
            <a:pPr indent="0" lvl="0" marL="0" rtl="0" algn="l">
              <a:spcBef>
                <a:spcPts val="0"/>
              </a:spcBef>
              <a:spcAft>
                <a:spcPts val="0"/>
              </a:spcAft>
              <a:buNone/>
            </a:pPr>
            <a:r>
              <a:t/>
            </a:r>
            <a:endParaRPr sz="1450">
              <a:solidFill>
                <a:srgbClr val="373A3C"/>
              </a:solidFill>
              <a:highlight>
                <a:schemeClr val="lt1"/>
              </a:highlight>
            </a:endParaRPr>
          </a:p>
          <a:p>
            <a:pPr indent="-320675" lvl="0" marL="457200" rtl="0" algn="l">
              <a:spcBef>
                <a:spcPts val="0"/>
              </a:spcBef>
              <a:spcAft>
                <a:spcPts val="0"/>
              </a:spcAft>
              <a:buClr>
                <a:srgbClr val="373A3C"/>
              </a:buClr>
              <a:buSzPts val="1450"/>
              <a:buChar char="●"/>
            </a:pPr>
            <a:r>
              <a:rPr lang="tr-TR" sz="1450">
                <a:solidFill>
                  <a:srgbClr val="373A3C"/>
                </a:solidFill>
                <a:highlight>
                  <a:schemeClr val="lt1"/>
                </a:highlight>
              </a:rPr>
              <a:t>Today, hubs are considered obsolete and switches are commonly used instead. Hubs have numerous disadvantages. They are not aware of the traffic that passes through them. They create only one large collision domain. A hub typically operates in half-duplex. There is also a security issue with hubs since the traffic is forwarded to all ports (except the source port), which makes it possible to capture all traffic on a network with a network sniffer!</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247b6848b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7247b6848b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Like hubs, a switch is used to connect multiple hosts together, but it has many advantages over a hub. A switch is an OSI Layer 2 device, which means that it can inspect received traffic and make forwarding decisions. Each port on a switch is a separate collision domain and can run in a full-duplex mode.</a:t>
            </a:r>
            <a:endParaRPr sz="1450">
              <a:solidFill>
                <a:srgbClr val="373A3C"/>
              </a:solidFill>
              <a:highlight>
                <a:schemeClr val="lt1"/>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7240949e69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7240949e69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spcBef>
                <a:spcPts val="0"/>
              </a:spcBef>
              <a:spcAft>
                <a:spcPts val="0"/>
              </a:spcAft>
              <a:buClr>
                <a:srgbClr val="373A3C"/>
              </a:buClr>
              <a:buSzPts val="1450"/>
              <a:buChar char="●"/>
            </a:pPr>
            <a:r>
              <a:rPr lang="tr-TR" sz="1450">
                <a:solidFill>
                  <a:srgbClr val="373A3C"/>
                </a:solidFill>
                <a:highlight>
                  <a:schemeClr val="lt1"/>
                </a:highlight>
              </a:rPr>
              <a:t>A network bridge is a device that divides a network into segments. Each segment represent a separate collision domain, so the number of collisions on the network is reduced. Each collision domain has its own separate bandwidth, so a bridge also improves the network performance.</a:t>
            </a:r>
            <a:endParaRPr sz="1450">
              <a:solidFill>
                <a:srgbClr val="373A3C"/>
              </a:solidFill>
              <a:highlight>
                <a:schemeClr val="lt1"/>
              </a:highlight>
            </a:endParaRPr>
          </a:p>
          <a:p>
            <a:pPr indent="0" lvl="0" marL="457200" rtl="0" algn="l">
              <a:lnSpc>
                <a:spcPct val="100000"/>
              </a:lnSpc>
              <a:spcBef>
                <a:spcPts val="0"/>
              </a:spcBef>
              <a:spcAft>
                <a:spcPts val="0"/>
              </a:spcAft>
              <a:buNone/>
            </a:pPr>
            <a:r>
              <a:t/>
            </a:r>
            <a:endParaRPr sz="1450">
              <a:solidFill>
                <a:srgbClr val="373A3C"/>
              </a:solidFill>
              <a:highlight>
                <a:schemeClr val="lt1"/>
              </a:highlight>
            </a:endParaRPr>
          </a:p>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bridge works at the Data link layer (Layer 2) of the OSI model. It inspects incoming traffic and decide whether to forward it or filter it. Each incoming Ethernet frame is inspected for destination MAC address. If the bridge determines that the destination host is on another segment of the network, it forwards the frame to that segment.</a:t>
            </a:r>
            <a:endParaRPr sz="1450">
              <a:solidFill>
                <a:srgbClr val="373A3C"/>
              </a:solidFill>
              <a:highlight>
                <a:schemeClr val="lt1"/>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7247b6848b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7247b6848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0675" lvl="0" marL="457200" rtl="0" algn="l">
              <a:lnSpc>
                <a:spcPct val="100000"/>
              </a:lnSpc>
              <a:spcBef>
                <a:spcPts val="0"/>
              </a:spcBef>
              <a:spcAft>
                <a:spcPts val="0"/>
              </a:spcAft>
              <a:buClr>
                <a:srgbClr val="373A3C"/>
              </a:buClr>
              <a:buSzPts val="1450"/>
              <a:buChar char="●"/>
            </a:pPr>
            <a:r>
              <a:rPr lang="tr-TR" sz="1450">
                <a:solidFill>
                  <a:srgbClr val="373A3C"/>
                </a:solidFill>
                <a:highlight>
                  <a:schemeClr val="lt1"/>
                </a:highlight>
              </a:rPr>
              <a:t>A router is a network device used to connect many, sometimes disparate, network segments together, combining them into what we call an internetwork. A well-configured router can make intelligent decisions about the best way to get network data to its destination. It gathers the information it needs to make these decisions based on a network’s particular performance data. As routers use IP addresses to make forwarding decisions, they are considered Layer 3 devices.</a:t>
            </a:r>
            <a:endParaRPr sz="1450">
              <a:solidFill>
                <a:srgbClr val="373A3C"/>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OBJECT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1814730" y="1484742"/>
            <a:ext cx="5518295" cy="1834931"/>
          </a:xfrm>
          <a:prstGeom prst="rect">
            <a:avLst/>
          </a:prstGeom>
          <a:noFill/>
          <a:ln>
            <a:noFill/>
          </a:ln>
        </p:spPr>
      </p:pic>
      <p:sp>
        <p:nvSpPr>
          <p:cNvPr id="52" name="Google Shape;52;p13"/>
          <p:cNvSpPr/>
          <p:nvPr/>
        </p:nvSpPr>
        <p:spPr>
          <a:xfrm rot="10800000">
            <a:off x="7905008" y="-7073"/>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 name="Google Shape;53;p13"/>
          <p:cNvSpPr/>
          <p:nvPr/>
        </p:nvSpPr>
        <p:spPr>
          <a:xfrm rot="-5400000">
            <a:off x="7890180" y="3894031"/>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 name="Google Shape;54;p13"/>
          <p:cNvSpPr/>
          <p:nvPr/>
        </p:nvSpPr>
        <p:spPr>
          <a:xfrm>
            <a:off x="-6787" y="3889440"/>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 name="Google Shape;55;p13"/>
          <p:cNvSpPr/>
          <p:nvPr/>
        </p:nvSpPr>
        <p:spPr>
          <a:xfrm rot="5400000">
            <a:off x="613" y="-15462"/>
            <a:ext cx="1252800" cy="1256700"/>
          </a:xfrm>
          <a:prstGeom prst="rtTriangle">
            <a:avLst/>
          </a:prstGeom>
          <a:solidFill>
            <a:srgbClr val="635EA7"/>
          </a:solidFill>
          <a:ln cap="flat" cmpd="sng" w="9525">
            <a:solidFill>
              <a:srgbClr val="635EA7"/>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OBJECT_3">
    <p:spTree>
      <p:nvGrpSpPr>
        <p:cNvPr id="56" name="Shape 56"/>
        <p:cNvGrpSpPr/>
        <p:nvPr/>
      </p:nvGrpSpPr>
      <p:grpSpPr>
        <a:xfrm>
          <a:off x="0" y="0"/>
          <a:ext cx="0" cy="0"/>
          <a:chOff x="0" y="0"/>
          <a:chExt cx="0" cy="0"/>
        </a:xfrm>
      </p:grpSpPr>
      <p:sp>
        <p:nvSpPr>
          <p:cNvPr id="57" name="Google Shape;57;p14"/>
          <p:cNvSpPr/>
          <p:nvPr/>
        </p:nvSpPr>
        <p:spPr>
          <a:xfrm>
            <a:off x="0" y="3664380"/>
            <a:ext cx="1878425" cy="1479219"/>
          </a:xfrm>
          <a:custGeom>
            <a:rect b="b" l="l" r="r" t="t"/>
            <a:pathLst>
              <a:path extrusionOk="0" h="84298" w="107048">
                <a:moveTo>
                  <a:pt x="74954" y="0"/>
                </a:moveTo>
                <a:lnTo>
                  <a:pt x="107048" y="31282"/>
                </a:lnTo>
                <a:lnTo>
                  <a:pt x="54032" y="84298"/>
                </a:lnTo>
                <a:lnTo>
                  <a:pt x="0" y="84095"/>
                </a:lnTo>
                <a:lnTo>
                  <a:pt x="0" y="74142"/>
                </a:lnTo>
                <a:close/>
              </a:path>
            </a:pathLst>
          </a:custGeom>
          <a:solidFill>
            <a:srgbClr val="635EA7"/>
          </a:solidFill>
          <a:ln>
            <a:noFill/>
          </a:ln>
        </p:spPr>
      </p:sp>
      <p:cxnSp>
        <p:nvCxnSpPr>
          <p:cNvPr id="58" name="Google Shape;58;p14"/>
          <p:cNvCxnSpPr/>
          <p:nvPr/>
        </p:nvCxnSpPr>
        <p:spPr>
          <a:xfrm>
            <a:off x="1840222" y="3332189"/>
            <a:ext cx="1820400" cy="1811400"/>
          </a:xfrm>
          <a:prstGeom prst="straightConnector1">
            <a:avLst/>
          </a:prstGeom>
          <a:noFill/>
          <a:ln cap="flat" cmpd="sng" w="28575">
            <a:solidFill>
              <a:srgbClr val="595959"/>
            </a:solidFill>
            <a:prstDash val="solid"/>
            <a:round/>
            <a:headEnd len="sm" w="sm" type="none"/>
            <a:tailEnd len="sm" w="sm" type="none"/>
          </a:ln>
        </p:spPr>
      </p:cxnSp>
      <p:cxnSp>
        <p:nvCxnSpPr>
          <p:cNvPr id="59" name="Google Shape;59;p14"/>
          <p:cNvCxnSpPr/>
          <p:nvPr/>
        </p:nvCxnSpPr>
        <p:spPr>
          <a:xfrm>
            <a:off x="1828853"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0" name="Google Shape;60;p14"/>
          <p:cNvCxnSpPr/>
          <p:nvPr/>
        </p:nvCxnSpPr>
        <p:spPr>
          <a:xfrm>
            <a:off x="1675259"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1" name="Google Shape;61;p14"/>
          <p:cNvCxnSpPr/>
          <p:nvPr/>
        </p:nvCxnSpPr>
        <p:spPr>
          <a:xfrm>
            <a:off x="1528068" y="3472325"/>
            <a:ext cx="1670100" cy="1671000"/>
          </a:xfrm>
          <a:prstGeom prst="straightConnector1">
            <a:avLst/>
          </a:prstGeom>
          <a:noFill/>
          <a:ln cap="flat" cmpd="sng" w="28575">
            <a:solidFill>
              <a:srgbClr val="595959"/>
            </a:solidFill>
            <a:prstDash val="solid"/>
            <a:round/>
            <a:headEnd len="sm" w="sm" type="none"/>
            <a:tailEnd len="sm" w="sm" type="none"/>
          </a:ln>
        </p:spPr>
      </p:cxnSp>
      <p:cxnSp>
        <p:nvCxnSpPr>
          <p:cNvPr id="62" name="Google Shape;62;p14"/>
          <p:cNvCxnSpPr/>
          <p:nvPr/>
        </p:nvCxnSpPr>
        <p:spPr>
          <a:xfrm>
            <a:off x="1355208" y="3472325"/>
            <a:ext cx="1670100" cy="1671000"/>
          </a:xfrm>
          <a:prstGeom prst="straightConnector1">
            <a:avLst/>
          </a:prstGeom>
          <a:noFill/>
          <a:ln cap="flat" cmpd="sng" w="28575">
            <a:solidFill>
              <a:srgbClr val="595959"/>
            </a:solidFill>
            <a:prstDash val="solid"/>
            <a:round/>
            <a:headEnd len="sm" w="sm" type="none"/>
            <a:tailEnd len="sm" w="sm" type="none"/>
          </a:ln>
        </p:spPr>
      </p:cxnSp>
      <p:sp>
        <p:nvSpPr>
          <p:cNvPr id="63" name="Google Shape;63;p14"/>
          <p:cNvSpPr/>
          <p:nvPr/>
        </p:nvSpPr>
        <p:spPr>
          <a:xfrm>
            <a:off x="0" y="1215206"/>
            <a:ext cx="1881987" cy="2453825"/>
          </a:xfrm>
          <a:custGeom>
            <a:rect b="b" l="l" r="r" t="t"/>
            <a:pathLst>
              <a:path extrusionOk="0" h="139839" w="107251">
                <a:moveTo>
                  <a:pt x="0" y="0"/>
                </a:moveTo>
                <a:lnTo>
                  <a:pt x="107251" y="107251"/>
                </a:lnTo>
                <a:lnTo>
                  <a:pt x="75077" y="139839"/>
                </a:lnTo>
                <a:lnTo>
                  <a:pt x="0" y="65148"/>
                </a:lnTo>
                <a:close/>
              </a:path>
            </a:pathLst>
          </a:custGeom>
          <a:solidFill>
            <a:srgbClr val="635EA7"/>
          </a:solidFill>
          <a:ln>
            <a:noFill/>
          </a:ln>
        </p:spPr>
      </p:sp>
      <p:sp>
        <p:nvSpPr>
          <p:cNvPr id="64" name="Google Shape;64;p14"/>
          <p:cNvSpPr/>
          <p:nvPr/>
        </p:nvSpPr>
        <p:spPr>
          <a:xfrm>
            <a:off x="1311554" y="3097709"/>
            <a:ext cx="570294" cy="1122777"/>
          </a:xfrm>
          <a:custGeom>
            <a:rect b="b" l="l" r="r" t="t"/>
            <a:pathLst>
              <a:path extrusionOk="0" h="63985" w="32500">
                <a:moveTo>
                  <a:pt x="32500" y="0"/>
                </a:moveTo>
                <a:lnTo>
                  <a:pt x="32094" y="63985"/>
                </a:lnTo>
                <a:lnTo>
                  <a:pt x="0" y="32704"/>
                </a:lnTo>
                <a:close/>
              </a:path>
            </a:pathLst>
          </a:custGeom>
          <a:solidFill>
            <a:srgbClr val="635EA7"/>
          </a:solidFill>
          <a:ln>
            <a:noFill/>
          </a:ln>
        </p:spPr>
      </p:sp>
      <p:pic>
        <p:nvPicPr>
          <p:cNvPr id="65" name="Google Shape;65;p14"/>
          <p:cNvPicPr preferRelativeResize="0"/>
          <p:nvPr/>
        </p:nvPicPr>
        <p:blipFill>
          <a:blip r:embed="rId2">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5"/>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68" name="Google Shape;68;p15"/>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69" name="Google Shape;69;p15"/>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0" name="Google Shape;70;p15"/>
          <p:cNvPicPr preferRelativeResize="0"/>
          <p:nvPr/>
        </p:nvPicPr>
        <p:blipFill>
          <a:blip r:embed="rId2">
            <a:alphaModFix/>
          </a:blip>
          <a:stretch>
            <a:fillRect/>
          </a:stretch>
        </p:blipFill>
        <p:spPr>
          <a:xfrm>
            <a:off x="42338" y="4726312"/>
            <a:ext cx="1056870" cy="351432"/>
          </a:xfrm>
          <a:prstGeom prst="rect">
            <a:avLst/>
          </a:prstGeom>
          <a:noFill/>
          <a:ln>
            <a:noFill/>
          </a:ln>
        </p:spPr>
      </p:pic>
      <p:sp>
        <p:nvSpPr>
          <p:cNvPr id="71" name="Google Shape;71;p15"/>
          <p:cNvSpPr/>
          <p:nvPr/>
        </p:nvSpPr>
        <p:spPr>
          <a:xfrm rot="5400000">
            <a:off x="-98700" y="188588"/>
            <a:ext cx="460500" cy="2634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72" name="Google Shape;72;p15"/>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73" name="Shape 73"/>
        <p:cNvGrpSpPr/>
        <p:nvPr/>
      </p:nvGrpSpPr>
      <p:grpSpPr>
        <a:xfrm>
          <a:off x="0" y="0"/>
          <a:ext cx="0" cy="0"/>
          <a:chOff x="0" y="0"/>
          <a:chExt cx="0" cy="0"/>
        </a:xfrm>
      </p:grpSpPr>
      <p:sp>
        <p:nvSpPr>
          <p:cNvPr id="74" name="Google Shape;74;p16"/>
          <p:cNvSpPr/>
          <p:nvPr/>
        </p:nvSpPr>
        <p:spPr>
          <a:xfrm rot="5400000">
            <a:off x="-227475" y="2268191"/>
            <a:ext cx="1062300" cy="607200"/>
          </a:xfrm>
          <a:prstGeom prst="triangle">
            <a:avLst>
              <a:gd fmla="val 50000" name="adj"/>
            </a:avLst>
          </a:prstGeom>
          <a:solidFill>
            <a:srgbClr val="635EA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 name="Google Shape;75;p16"/>
          <p:cNvSpPr/>
          <p:nvPr/>
        </p:nvSpPr>
        <p:spPr>
          <a:xfrm>
            <a:off x="8828944" y="4863155"/>
            <a:ext cx="191100" cy="191100"/>
          </a:xfrm>
          <a:prstGeom prst="ellipse">
            <a:avLst/>
          </a:prstGeom>
          <a:solidFill>
            <a:srgbClr val="635EA7"/>
          </a:solidFill>
          <a:ln>
            <a:noFill/>
          </a:ln>
        </p:spPr>
        <p:txBody>
          <a:bodyPr anchorCtr="0" anchor="ctr" bIns="12875" lIns="25700" spcFirstLastPara="1" rIns="25700" wrap="square" tIns="128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Open Sans Light"/>
              <a:ea typeface="Open Sans Light"/>
              <a:cs typeface="Open Sans Light"/>
              <a:sym typeface="Open Sans Light"/>
            </a:endParaRPr>
          </a:p>
        </p:txBody>
      </p:sp>
      <p:sp>
        <p:nvSpPr>
          <p:cNvPr id="76" name="Google Shape;76;p16"/>
          <p:cNvSpPr txBox="1"/>
          <p:nvPr/>
        </p:nvSpPr>
        <p:spPr>
          <a:xfrm>
            <a:off x="8845463" y="4907804"/>
            <a:ext cx="151800" cy="95100"/>
          </a:xfrm>
          <a:prstGeom prst="rect">
            <a:avLst/>
          </a:prstGeom>
          <a:solidFill>
            <a:srgbClr val="635EA7"/>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tr-TR" sz="600" u="none" cap="none" strike="noStrike">
                <a:solidFill>
                  <a:srgbClr val="FFFFFF"/>
                </a:solidFill>
                <a:latin typeface="Open Sans Light"/>
                <a:ea typeface="Open Sans Light"/>
                <a:cs typeface="Open Sans Light"/>
                <a:sym typeface="Open Sans Light"/>
              </a:rPr>
              <a:t>‹#›</a:t>
            </a:fld>
            <a:endParaRPr b="1" i="0" sz="600" u="none" cap="none" strike="noStrike">
              <a:solidFill>
                <a:srgbClr val="FFFFFF"/>
              </a:solidFill>
              <a:latin typeface="Open Sans Light"/>
              <a:ea typeface="Open Sans Light"/>
              <a:cs typeface="Open Sans Light"/>
              <a:sym typeface="Open Sans Light"/>
            </a:endParaRPr>
          </a:p>
        </p:txBody>
      </p:sp>
      <p:cxnSp>
        <p:nvCxnSpPr>
          <p:cNvPr id="77" name="Google Shape;77;p16"/>
          <p:cNvCxnSpPr/>
          <p:nvPr/>
        </p:nvCxnSpPr>
        <p:spPr>
          <a:xfrm rot="10800000">
            <a:off x="1152694" y="4951444"/>
            <a:ext cx="7626600" cy="11700"/>
          </a:xfrm>
          <a:prstGeom prst="straightConnector1">
            <a:avLst/>
          </a:prstGeom>
          <a:noFill/>
          <a:ln cap="flat" cmpd="sng" w="19050">
            <a:solidFill>
              <a:srgbClr val="635EA7"/>
            </a:solidFill>
            <a:prstDash val="solid"/>
            <a:miter lim="800000"/>
            <a:headEnd len="sm" w="sm" type="none"/>
            <a:tailEnd len="sm" w="sm" type="none"/>
          </a:ln>
        </p:spPr>
      </p:cxnSp>
      <p:pic>
        <p:nvPicPr>
          <p:cNvPr id="78" name="Google Shape;78;p16"/>
          <p:cNvPicPr preferRelativeResize="0"/>
          <p:nvPr/>
        </p:nvPicPr>
        <p:blipFill>
          <a:blip r:embed="rId2">
            <a:alphaModFix/>
          </a:blip>
          <a:stretch>
            <a:fillRect/>
          </a:stretch>
        </p:blipFill>
        <p:spPr>
          <a:xfrm>
            <a:off x="42338" y="4726312"/>
            <a:ext cx="1056870" cy="351432"/>
          </a:xfrm>
          <a:prstGeom prst="rect">
            <a:avLst/>
          </a:prstGeom>
          <a:noFill/>
          <a:ln>
            <a:noFill/>
          </a:ln>
        </p:spPr>
      </p:pic>
      <p:pic>
        <p:nvPicPr>
          <p:cNvPr id="79" name="Google Shape;79;p16"/>
          <p:cNvPicPr preferRelativeResize="0"/>
          <p:nvPr/>
        </p:nvPicPr>
        <p:blipFill>
          <a:blip r:embed="rId3">
            <a:alphaModFix/>
          </a:blip>
          <a:stretch>
            <a:fillRect/>
          </a:stretch>
        </p:blipFill>
        <p:spPr>
          <a:xfrm>
            <a:off x="8596613" y="19"/>
            <a:ext cx="540394" cy="64201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80" name="Shape 80"/>
        <p:cNvGrpSpPr/>
        <p:nvPr/>
      </p:nvGrpSpPr>
      <p:grpSpPr>
        <a:xfrm>
          <a:off x="0" y="0"/>
          <a:ext cx="0" cy="0"/>
          <a:chOff x="0" y="0"/>
          <a:chExt cx="0" cy="0"/>
        </a:xfrm>
      </p:grpSpPr>
      <p:sp>
        <p:nvSpPr>
          <p:cNvPr id="81" name="Google Shape;81;p17"/>
          <p:cNvSpPr txBox="1"/>
          <p:nvPr>
            <p:ph type="ctrTitle"/>
          </p:nvPr>
        </p:nvSpPr>
        <p:spPr>
          <a:xfrm>
            <a:off x="1085850" y="1991850"/>
            <a:ext cx="4676700" cy="1159800"/>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SzPts val="4800"/>
              <a:buNone/>
              <a:defRPr sz="4800">
                <a:solidFill>
                  <a:srgbClr val="5B92CA"/>
                </a:solidFill>
              </a:defRPr>
            </a:lvl1pPr>
            <a:lvl2pPr lvl="1" algn="l">
              <a:lnSpc>
                <a:spcPct val="80000"/>
              </a:lnSpc>
              <a:spcBef>
                <a:spcPts val="0"/>
              </a:spcBef>
              <a:spcAft>
                <a:spcPts val="0"/>
              </a:spcAft>
              <a:buSzPts val="4800"/>
              <a:buNone/>
              <a:defRPr sz="4800"/>
            </a:lvl2pPr>
            <a:lvl3pPr lvl="2" algn="l">
              <a:lnSpc>
                <a:spcPct val="80000"/>
              </a:lnSpc>
              <a:spcBef>
                <a:spcPts val="0"/>
              </a:spcBef>
              <a:spcAft>
                <a:spcPts val="0"/>
              </a:spcAft>
              <a:buSzPts val="4800"/>
              <a:buNone/>
              <a:defRPr sz="4800"/>
            </a:lvl3pPr>
            <a:lvl4pPr lvl="3" algn="l">
              <a:lnSpc>
                <a:spcPct val="80000"/>
              </a:lnSpc>
              <a:spcBef>
                <a:spcPts val="0"/>
              </a:spcBef>
              <a:spcAft>
                <a:spcPts val="0"/>
              </a:spcAft>
              <a:buSzPts val="4800"/>
              <a:buNone/>
              <a:defRPr sz="4800"/>
            </a:lvl4pPr>
            <a:lvl5pPr lvl="4" algn="l">
              <a:lnSpc>
                <a:spcPct val="80000"/>
              </a:lnSpc>
              <a:spcBef>
                <a:spcPts val="0"/>
              </a:spcBef>
              <a:spcAft>
                <a:spcPts val="0"/>
              </a:spcAft>
              <a:buSzPts val="4800"/>
              <a:buNone/>
              <a:defRPr sz="4800"/>
            </a:lvl5pPr>
            <a:lvl6pPr lvl="5" algn="l">
              <a:lnSpc>
                <a:spcPct val="80000"/>
              </a:lnSpc>
              <a:spcBef>
                <a:spcPts val="0"/>
              </a:spcBef>
              <a:spcAft>
                <a:spcPts val="0"/>
              </a:spcAft>
              <a:buSzPts val="4800"/>
              <a:buNone/>
              <a:defRPr sz="4800"/>
            </a:lvl6pPr>
            <a:lvl7pPr lvl="6" algn="l">
              <a:lnSpc>
                <a:spcPct val="80000"/>
              </a:lnSpc>
              <a:spcBef>
                <a:spcPts val="0"/>
              </a:spcBef>
              <a:spcAft>
                <a:spcPts val="0"/>
              </a:spcAft>
              <a:buSzPts val="4800"/>
              <a:buNone/>
              <a:defRPr sz="4800"/>
            </a:lvl7pPr>
            <a:lvl8pPr lvl="7" algn="l">
              <a:lnSpc>
                <a:spcPct val="80000"/>
              </a:lnSpc>
              <a:spcBef>
                <a:spcPts val="0"/>
              </a:spcBef>
              <a:spcAft>
                <a:spcPts val="0"/>
              </a:spcAft>
              <a:buSzPts val="4800"/>
              <a:buNone/>
              <a:defRPr sz="4800"/>
            </a:lvl8pPr>
            <a:lvl9pPr lvl="8" algn="l">
              <a:lnSpc>
                <a:spcPct val="80000"/>
              </a:lnSpc>
              <a:spcBef>
                <a:spcPts val="0"/>
              </a:spcBef>
              <a:spcAft>
                <a:spcPts val="0"/>
              </a:spcAft>
              <a:buSzPts val="4800"/>
              <a:buNone/>
              <a:defRPr sz="4800"/>
            </a:lvl9pPr>
          </a:lstStyle>
          <a:p/>
        </p:txBody>
      </p:sp>
      <p:sp>
        <p:nvSpPr>
          <p:cNvPr id="82" name="Google Shape;82;p17"/>
          <p:cNvSpPr txBox="1"/>
          <p:nvPr>
            <p:ph idx="1" type="subTitle"/>
          </p:nvPr>
        </p:nvSpPr>
        <p:spPr>
          <a:xfrm>
            <a:off x="1085850" y="3287726"/>
            <a:ext cx="4676700" cy="383700"/>
          </a:xfrm>
          <a:prstGeom prst="rect">
            <a:avLst/>
          </a:prstGeom>
          <a:noFill/>
          <a:ln>
            <a:noFill/>
          </a:ln>
        </p:spPr>
        <p:txBody>
          <a:bodyPr anchorCtr="0" anchor="t" bIns="0" lIns="0" spcFirstLastPara="1" rIns="0" wrap="square" tIns="0">
            <a:norm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3000">
                <a:solidFill>
                  <a:schemeClr val="dk2"/>
                </a:solidFill>
              </a:defRPr>
            </a:lvl2pPr>
            <a:lvl3pPr lvl="2" algn="l">
              <a:lnSpc>
                <a:spcPct val="110000"/>
              </a:lnSpc>
              <a:spcBef>
                <a:spcPts val="0"/>
              </a:spcBef>
              <a:spcAft>
                <a:spcPts val="0"/>
              </a:spcAft>
              <a:buClr>
                <a:schemeClr val="dk2"/>
              </a:buClr>
              <a:buSzPts val="3000"/>
              <a:buNone/>
              <a:defRPr sz="3000">
                <a:solidFill>
                  <a:schemeClr val="dk2"/>
                </a:solidFill>
              </a:defRPr>
            </a:lvl3pPr>
            <a:lvl4pPr lvl="3" algn="l">
              <a:lnSpc>
                <a:spcPct val="110000"/>
              </a:lnSpc>
              <a:spcBef>
                <a:spcPts val="0"/>
              </a:spcBef>
              <a:spcAft>
                <a:spcPts val="0"/>
              </a:spcAft>
              <a:buClr>
                <a:schemeClr val="dk2"/>
              </a:buClr>
              <a:buSzPts val="3000"/>
              <a:buNone/>
              <a:defRPr sz="3000">
                <a:solidFill>
                  <a:schemeClr val="dk2"/>
                </a:solidFill>
              </a:defRPr>
            </a:lvl4pPr>
            <a:lvl5pPr lvl="4" algn="l">
              <a:lnSpc>
                <a:spcPct val="110000"/>
              </a:lnSpc>
              <a:spcBef>
                <a:spcPts val="0"/>
              </a:spcBef>
              <a:spcAft>
                <a:spcPts val="0"/>
              </a:spcAft>
              <a:buClr>
                <a:schemeClr val="dk2"/>
              </a:buClr>
              <a:buSzPts val="3000"/>
              <a:buNone/>
              <a:defRPr sz="3000">
                <a:solidFill>
                  <a:schemeClr val="dk2"/>
                </a:solidFill>
              </a:defRPr>
            </a:lvl5pPr>
            <a:lvl6pPr lvl="5" algn="l">
              <a:lnSpc>
                <a:spcPct val="110000"/>
              </a:lnSpc>
              <a:spcBef>
                <a:spcPts val="0"/>
              </a:spcBef>
              <a:spcAft>
                <a:spcPts val="0"/>
              </a:spcAft>
              <a:buClr>
                <a:schemeClr val="dk2"/>
              </a:buClr>
              <a:buSzPts val="3000"/>
              <a:buNone/>
              <a:defRPr sz="3000">
                <a:solidFill>
                  <a:schemeClr val="dk2"/>
                </a:solidFill>
              </a:defRPr>
            </a:lvl6pPr>
            <a:lvl7pPr lvl="6" algn="l">
              <a:lnSpc>
                <a:spcPct val="110000"/>
              </a:lnSpc>
              <a:spcBef>
                <a:spcPts val="0"/>
              </a:spcBef>
              <a:spcAft>
                <a:spcPts val="0"/>
              </a:spcAft>
              <a:buClr>
                <a:schemeClr val="dk2"/>
              </a:buClr>
              <a:buSzPts val="3000"/>
              <a:buNone/>
              <a:defRPr sz="3000">
                <a:solidFill>
                  <a:schemeClr val="dk2"/>
                </a:solidFill>
              </a:defRPr>
            </a:lvl7pPr>
            <a:lvl8pPr lvl="7" algn="l">
              <a:lnSpc>
                <a:spcPct val="110000"/>
              </a:lnSpc>
              <a:spcBef>
                <a:spcPts val="0"/>
              </a:spcBef>
              <a:spcAft>
                <a:spcPts val="0"/>
              </a:spcAft>
              <a:buClr>
                <a:schemeClr val="dk2"/>
              </a:buClr>
              <a:buSzPts val="3000"/>
              <a:buNone/>
              <a:defRPr sz="3000">
                <a:solidFill>
                  <a:schemeClr val="dk2"/>
                </a:solidFill>
              </a:defRPr>
            </a:lvl8pPr>
            <a:lvl9pPr lvl="8" algn="l">
              <a:lnSpc>
                <a:spcPct val="110000"/>
              </a:lnSpc>
              <a:spcBef>
                <a:spcPts val="0"/>
              </a:spcBef>
              <a:spcAft>
                <a:spcPts val="0"/>
              </a:spcAft>
              <a:buClr>
                <a:schemeClr val="dk2"/>
              </a:buClr>
              <a:buSzPts val="3000"/>
              <a:buNone/>
              <a:defRPr sz="3000">
                <a:solidFill>
                  <a:schemeClr val="dk2"/>
                </a:solidFill>
              </a:defRPr>
            </a:lvl9pPr>
          </a:lstStyle>
          <a:p/>
        </p:txBody>
      </p:sp>
      <p:sp>
        <p:nvSpPr>
          <p:cNvPr id="83" name="Google Shape;83;p17"/>
          <p:cNvSpPr/>
          <p:nvPr/>
        </p:nvSpPr>
        <p:spPr>
          <a:xfrm rot="5400000">
            <a:off x="-303375" y="2166905"/>
            <a:ext cx="1416300" cy="809700"/>
          </a:xfrm>
          <a:prstGeom prst="triangle">
            <a:avLst>
              <a:gd fmla="val 50000" name="adj"/>
            </a:avLst>
          </a:prstGeom>
          <a:solidFill>
            <a:srgbClr val="C27BA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 name="Google Shape;84;p17"/>
          <p:cNvPicPr preferRelativeResize="0"/>
          <p:nvPr/>
        </p:nvPicPr>
        <p:blipFill rotWithShape="1">
          <a:blip r:embed="rId2">
            <a:alphaModFix/>
          </a:blip>
          <a:srcRect b="0" l="0" r="0" t="0"/>
          <a:stretch/>
        </p:blipFill>
        <p:spPr>
          <a:xfrm>
            <a:off x="69266" y="4773038"/>
            <a:ext cx="1269600" cy="272225"/>
          </a:xfrm>
          <a:prstGeom prst="rect">
            <a:avLst/>
          </a:prstGeom>
          <a:noFill/>
          <a:ln>
            <a:noFill/>
          </a:ln>
        </p:spPr>
      </p:pic>
      <p:sp>
        <p:nvSpPr>
          <p:cNvPr id="85" name="Google Shape;85;p17"/>
          <p:cNvSpPr txBox="1"/>
          <p:nvPr/>
        </p:nvSpPr>
        <p:spPr>
          <a:xfrm>
            <a:off x="1264600" y="4616275"/>
            <a:ext cx="332100" cy="32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TR" sz="1400" u="none" cap="none" strike="noStrike">
                <a:solidFill>
                  <a:srgbClr val="000000"/>
                </a:solidFill>
                <a:latin typeface="Times New Roman"/>
                <a:ea typeface="Times New Roman"/>
                <a:cs typeface="Times New Roman"/>
                <a:sym typeface="Times New Roman"/>
              </a:rPr>
              <a:t>©</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0.gif"/><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descr="Firewall Nedir?" id="150" name="Google Shape;150;p27"/>
          <p:cNvPicPr preferRelativeResize="0"/>
          <p:nvPr/>
        </p:nvPicPr>
        <p:blipFill>
          <a:blip r:embed="rId3">
            <a:alphaModFix/>
          </a:blip>
          <a:stretch>
            <a:fillRect/>
          </a:stretch>
        </p:blipFill>
        <p:spPr>
          <a:xfrm>
            <a:off x="4769625" y="2367825"/>
            <a:ext cx="4374374" cy="2737525"/>
          </a:xfrm>
          <a:prstGeom prst="rect">
            <a:avLst/>
          </a:prstGeom>
          <a:noFill/>
          <a:ln>
            <a:noFill/>
          </a:ln>
        </p:spPr>
      </p:pic>
      <p:sp>
        <p:nvSpPr>
          <p:cNvPr id="151" name="Google Shape;151;p27"/>
          <p:cNvSpPr txBox="1"/>
          <p:nvPr/>
        </p:nvSpPr>
        <p:spPr>
          <a:xfrm>
            <a:off x="267000"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Firewall</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Prevents unauthorized access to or from a private network</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Protects a network's data and resources from outside access and threats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Usually placed at the end point of a network</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Either a hardware (black</a:t>
            </a:r>
            <a:endParaRPr sz="2200">
              <a:latin typeface="Raleway"/>
              <a:ea typeface="Raleway"/>
              <a:cs typeface="Raleway"/>
              <a:sym typeface="Raleway"/>
            </a:endParaRPr>
          </a:p>
          <a:p>
            <a:pPr indent="0" lvl="0" marL="457200" rtl="0" algn="l">
              <a:spcBef>
                <a:spcPts val="0"/>
              </a:spcBef>
              <a:spcAft>
                <a:spcPts val="0"/>
              </a:spcAft>
              <a:buNone/>
            </a:pPr>
            <a:r>
              <a:rPr lang="tr-TR" sz="2200">
                <a:latin typeface="Raleway"/>
                <a:ea typeface="Raleway"/>
                <a:cs typeface="Raleway"/>
                <a:sym typeface="Raleway"/>
              </a:rPr>
              <a:t>box) or a software</a:t>
            </a:r>
            <a:endParaRPr i="1" sz="2200">
              <a:latin typeface="Raleway"/>
              <a:ea typeface="Raleway"/>
              <a:cs typeface="Raleway"/>
              <a:sym typeface="Raleway"/>
            </a:endParaRPr>
          </a:p>
        </p:txBody>
      </p:sp>
      <p:pic>
        <p:nvPicPr>
          <p:cNvPr descr="PONIVA Firewall | Donanımsal Firewall nedir? Avantajları Nelerdir?" id="152" name="Google Shape;152;p27"/>
          <p:cNvPicPr preferRelativeResize="0"/>
          <p:nvPr/>
        </p:nvPicPr>
        <p:blipFill>
          <a:blip r:embed="rId4">
            <a:alphaModFix/>
          </a:blip>
          <a:stretch>
            <a:fillRect/>
          </a:stretch>
        </p:blipFill>
        <p:spPr>
          <a:xfrm>
            <a:off x="681975" y="2767025"/>
            <a:ext cx="3712649" cy="2376475"/>
          </a:xfrm>
          <a:prstGeom prst="rect">
            <a:avLst/>
          </a:prstGeom>
          <a:noFill/>
          <a:ln>
            <a:noFill/>
          </a:ln>
        </p:spPr>
      </p:pic>
      <p:sp>
        <p:nvSpPr>
          <p:cNvPr id="153" name="Google Shape;153;p27"/>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nvSpPr>
        <p:spPr>
          <a:xfrm>
            <a:off x="267000"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IDS/IPS</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Intrusion Detection System (IDS) monitors traffic and report malicious activities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Intrusion Prevention System (IPS) stops threats in real-time as they occur</a:t>
            </a:r>
            <a:endParaRPr i="1" sz="2200">
              <a:latin typeface="Raleway"/>
              <a:ea typeface="Raleway"/>
              <a:cs typeface="Raleway"/>
              <a:sym typeface="Raleway"/>
            </a:endParaRPr>
          </a:p>
        </p:txBody>
      </p:sp>
      <p:pic>
        <p:nvPicPr>
          <p:cNvPr descr="IDS VS IPS: What's The Main Difference? | PurpleSec" id="159" name="Google Shape;159;p28"/>
          <p:cNvPicPr preferRelativeResize="0"/>
          <p:nvPr/>
        </p:nvPicPr>
        <p:blipFill>
          <a:blip r:embed="rId3">
            <a:alphaModFix/>
          </a:blip>
          <a:stretch>
            <a:fillRect/>
          </a:stretch>
        </p:blipFill>
        <p:spPr>
          <a:xfrm>
            <a:off x="2169550" y="2424975"/>
            <a:ext cx="4832950" cy="2718525"/>
          </a:xfrm>
          <a:prstGeom prst="rect">
            <a:avLst/>
          </a:prstGeom>
          <a:noFill/>
          <a:ln>
            <a:noFill/>
          </a:ln>
        </p:spPr>
      </p:pic>
      <p:cxnSp>
        <p:nvCxnSpPr>
          <p:cNvPr id="160" name="Google Shape;160;p28"/>
          <p:cNvCxnSpPr/>
          <p:nvPr/>
        </p:nvCxnSpPr>
        <p:spPr>
          <a:xfrm flipH="1" rot="10800000">
            <a:off x="1517775" y="4102475"/>
            <a:ext cx="843600" cy="297000"/>
          </a:xfrm>
          <a:prstGeom prst="straightConnector1">
            <a:avLst/>
          </a:prstGeom>
          <a:noFill/>
          <a:ln cap="flat" cmpd="sng" w="38100">
            <a:solidFill>
              <a:srgbClr val="FF0000"/>
            </a:solidFill>
            <a:prstDash val="solid"/>
            <a:round/>
            <a:headEnd len="med" w="med" type="none"/>
            <a:tailEnd len="med" w="med" type="triangle"/>
          </a:ln>
        </p:spPr>
      </p:cxnSp>
      <p:cxnSp>
        <p:nvCxnSpPr>
          <p:cNvPr id="161" name="Google Shape;161;p28"/>
          <p:cNvCxnSpPr/>
          <p:nvPr/>
        </p:nvCxnSpPr>
        <p:spPr>
          <a:xfrm flipH="1">
            <a:off x="6176600" y="3813850"/>
            <a:ext cx="749700" cy="48900"/>
          </a:xfrm>
          <a:prstGeom prst="straightConnector1">
            <a:avLst/>
          </a:prstGeom>
          <a:noFill/>
          <a:ln cap="flat" cmpd="sng" w="38100">
            <a:solidFill>
              <a:srgbClr val="FF0000"/>
            </a:solidFill>
            <a:prstDash val="solid"/>
            <a:round/>
            <a:headEnd len="med" w="med" type="none"/>
            <a:tailEnd len="med" w="med" type="triangle"/>
          </a:ln>
        </p:spPr>
      </p:cxnSp>
      <p:sp>
        <p:nvSpPr>
          <p:cNvPr id="162" name="Google Shape;162;p28"/>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idx="4294967295" type="ctrTitle"/>
          </p:nvPr>
        </p:nvSpPr>
        <p:spPr>
          <a:xfrm>
            <a:off x="1018750" y="2339989"/>
            <a:ext cx="7904700" cy="11598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Other Specialized Devices</a:t>
            </a:r>
            <a:endParaRPr b="1">
              <a:solidFill>
                <a:srgbClr val="58B8E4"/>
              </a:solidFill>
              <a:latin typeface="Raleway"/>
              <a:ea typeface="Raleway"/>
              <a:cs typeface="Raleway"/>
              <a:sym typeface="Raleway"/>
            </a:endParaRPr>
          </a:p>
        </p:txBody>
      </p:sp>
      <p:sp>
        <p:nvSpPr>
          <p:cNvPr id="168" name="Google Shape;168;p29"/>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2</a:t>
            </a:r>
            <a:endParaRPr b="0" i="0" sz="3600" u="none" cap="none" strike="noStrike">
              <a:solidFill>
                <a:schemeClr val="lt1"/>
              </a:solidFill>
              <a:latin typeface="Raleway Medium"/>
              <a:ea typeface="Raleway Medium"/>
              <a:cs typeface="Raleway Medium"/>
              <a:sym typeface="Raleway Medium"/>
            </a:endParaRPr>
          </a:p>
        </p:txBody>
      </p:sp>
      <p:sp>
        <p:nvSpPr>
          <p:cNvPr id="169" name="Google Shape;169;p29"/>
          <p:cNvSpPr txBox="1"/>
          <p:nvPr>
            <p:ph idx="4294967295" type="subTitle"/>
          </p:nvPr>
        </p:nvSpPr>
        <p:spPr>
          <a:xfrm>
            <a:off x="1085850" y="2921775"/>
            <a:ext cx="6965400" cy="383700"/>
          </a:xfrm>
          <a:prstGeom prst="rect">
            <a:avLst/>
          </a:prstGeom>
          <a:noFill/>
          <a:ln>
            <a:noFill/>
          </a:ln>
        </p:spPr>
        <p:txBody>
          <a:bodyPr anchorCtr="0" anchor="t" bIns="0" lIns="0" spcFirstLastPara="1" rIns="0" wrap="square" tIns="0">
            <a:normAutofit fontScale="32500"/>
          </a:bodyPr>
          <a:lstStyle/>
          <a:p>
            <a:pPr indent="0" lvl="0" marL="0" rtl="0" algn="l">
              <a:lnSpc>
                <a:spcPct val="110000"/>
              </a:lnSpc>
              <a:spcBef>
                <a:spcPts val="0"/>
              </a:spcBef>
              <a:spcAft>
                <a:spcPts val="0"/>
              </a:spcAft>
              <a:buNone/>
            </a:pPr>
            <a:r>
              <a:t/>
            </a:r>
            <a:endParaRPr sz="1800"/>
          </a:p>
          <a:p>
            <a:pPr indent="0" lvl="0" marL="0" rtl="0" algn="l">
              <a:lnSpc>
                <a:spcPct val="110000"/>
              </a:lnSpc>
              <a:spcBef>
                <a:spcPts val="0"/>
              </a:spcBef>
              <a:spcAft>
                <a:spcPts val="0"/>
              </a:spcAft>
              <a:buNone/>
            </a:pPr>
            <a:r>
              <a:t/>
            </a:r>
            <a:endParaRPr sz="1800"/>
          </a:p>
          <a:p>
            <a:pPr indent="0" lvl="0" marL="0" rtl="0" algn="l">
              <a:lnSpc>
                <a:spcPct val="110000"/>
              </a:lnSpc>
              <a:spcBef>
                <a:spcPts val="0"/>
              </a:spcBef>
              <a:spcAft>
                <a:spcPts val="0"/>
              </a:spcAft>
              <a:buNone/>
            </a:pPr>
            <a:r>
              <a:t/>
            </a:r>
            <a:endParaRPr sz="1800"/>
          </a:p>
          <a:p>
            <a:pPr indent="0" lvl="0" marL="0" rtl="0" algn="l">
              <a:lnSpc>
                <a:spcPct val="110000"/>
              </a:lnSpc>
              <a:spcBef>
                <a:spcPts val="0"/>
              </a:spcBef>
              <a:spcAft>
                <a:spcPts val="0"/>
              </a:spcAft>
              <a:buSzPct val="100000"/>
              <a:buNone/>
            </a:pPr>
            <a:r>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
        <p:nvSpPr>
          <p:cNvPr id="175" name="Google Shape;175;p30"/>
          <p:cNvSpPr txBox="1"/>
          <p:nvPr/>
        </p:nvSpPr>
        <p:spPr>
          <a:xfrm>
            <a:off x="267000"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Load Balancer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Distributes client requests or network load efficiently across multiple servers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Ensures high availability and reliability by sending requests only to servers that are online</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Provides the flexibility to</a:t>
            </a:r>
            <a:endParaRPr sz="2200">
              <a:latin typeface="Raleway"/>
              <a:ea typeface="Raleway"/>
              <a:cs typeface="Raleway"/>
              <a:sym typeface="Raleway"/>
            </a:endParaRPr>
          </a:p>
          <a:p>
            <a:pPr indent="0" lvl="0" marL="457200" rtl="0" algn="l">
              <a:spcBef>
                <a:spcPts val="0"/>
              </a:spcBef>
              <a:spcAft>
                <a:spcPts val="0"/>
              </a:spcAft>
              <a:buNone/>
            </a:pPr>
            <a:r>
              <a:rPr lang="tr-TR" sz="2200">
                <a:latin typeface="Raleway"/>
                <a:ea typeface="Raleway"/>
                <a:cs typeface="Raleway"/>
                <a:sym typeface="Raleway"/>
              </a:rPr>
              <a:t>add or subtract servers</a:t>
            </a:r>
            <a:endParaRPr sz="2200">
              <a:latin typeface="Raleway"/>
              <a:ea typeface="Raleway"/>
              <a:cs typeface="Raleway"/>
              <a:sym typeface="Raleway"/>
            </a:endParaRPr>
          </a:p>
          <a:p>
            <a:pPr indent="0" lvl="0" marL="457200" rtl="0" algn="l">
              <a:spcBef>
                <a:spcPts val="0"/>
              </a:spcBef>
              <a:spcAft>
                <a:spcPts val="0"/>
              </a:spcAft>
              <a:buNone/>
            </a:pPr>
            <a:r>
              <a:rPr lang="tr-TR" sz="2200">
                <a:latin typeface="Raleway"/>
                <a:ea typeface="Raleway"/>
                <a:cs typeface="Raleway"/>
                <a:sym typeface="Raleway"/>
              </a:rPr>
              <a:t>as demand dictates</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load balancing diagram" id="176" name="Google Shape;176;p30"/>
          <p:cNvPicPr preferRelativeResize="0"/>
          <p:nvPr/>
        </p:nvPicPr>
        <p:blipFill>
          <a:blip r:embed="rId3">
            <a:alphaModFix/>
          </a:blip>
          <a:stretch>
            <a:fillRect/>
          </a:stretch>
        </p:blipFill>
        <p:spPr>
          <a:xfrm>
            <a:off x="4380275" y="2730002"/>
            <a:ext cx="4763724" cy="241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1"/>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Domain Name Service (DNS) Server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Finds the IP addresses of hostnames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Computers use IP addresses, humans use names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Easier to remember </a:t>
            </a:r>
            <a:r>
              <a:rPr lang="tr-TR" sz="2200">
                <a:highlight>
                  <a:srgbClr val="EA9999"/>
                </a:highlight>
              </a:rPr>
              <a:t>www.clarusway.com</a:t>
            </a:r>
            <a:r>
              <a:rPr lang="tr-TR" sz="2200">
                <a:latin typeface="Raleway"/>
                <a:ea typeface="Raleway"/>
                <a:cs typeface="Raleway"/>
                <a:sym typeface="Raleway"/>
              </a:rPr>
              <a:t> than </a:t>
            </a:r>
            <a:r>
              <a:rPr lang="tr-TR" sz="2200">
                <a:highlight>
                  <a:srgbClr val="EA9999"/>
                </a:highlight>
              </a:rPr>
              <a:t>18.66.112.8</a:t>
            </a:r>
            <a:r>
              <a:rPr lang="tr-TR" sz="2200">
                <a:latin typeface="Raleway"/>
                <a:ea typeface="Raleway"/>
                <a:cs typeface="Raleway"/>
                <a:sym typeface="Raleway"/>
              </a:rPr>
              <a:t> </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There are thousands of DNS servers </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Managed and controlled by </a:t>
            </a:r>
            <a:r>
              <a:rPr i="1" lang="tr-TR" sz="2200">
                <a:latin typeface="Raleway"/>
                <a:ea typeface="Raleway"/>
                <a:cs typeface="Raleway"/>
                <a:sym typeface="Raleway"/>
              </a:rPr>
              <a:t>The Internet Assigned Numbers Authority (IANA)</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IANA is operated by </a:t>
            </a:r>
            <a:r>
              <a:rPr i="1" lang="tr-TR" sz="2200">
                <a:latin typeface="Raleway"/>
                <a:ea typeface="Raleway"/>
                <a:cs typeface="Raleway"/>
                <a:sym typeface="Raleway"/>
              </a:rPr>
              <a:t>the Internet Corporation for Assigned Names and Numbers (ICANN)</a:t>
            </a:r>
            <a:endParaRPr i="1"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sp>
        <p:nvSpPr>
          <p:cNvPr id="182" name="Google Shape;182;p31"/>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Domain Name Service (DNS) Server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.com</a:t>
            </a:r>
            <a:r>
              <a:rPr lang="tr-TR" sz="2200">
                <a:latin typeface="Raleway"/>
                <a:ea typeface="Raleway"/>
                <a:cs typeface="Raleway"/>
                <a:sym typeface="Raleway"/>
              </a:rPr>
              <a:t> A commercial organization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.edu</a:t>
            </a:r>
            <a:r>
              <a:rPr lang="tr-TR" sz="2200">
                <a:latin typeface="Raleway"/>
                <a:ea typeface="Raleway"/>
                <a:cs typeface="Raleway"/>
                <a:sym typeface="Raleway"/>
              </a:rPr>
              <a:t> An educational establishment, such as a university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.gov </a:t>
            </a:r>
            <a:r>
              <a:rPr lang="tr-TR" sz="2200">
                <a:latin typeface="Raleway"/>
                <a:ea typeface="Raleway"/>
                <a:cs typeface="Raleway"/>
                <a:sym typeface="Raleway"/>
              </a:rPr>
              <a:t>A branch of the U.S. government</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.int</a:t>
            </a:r>
            <a:r>
              <a:rPr lang="tr-TR" sz="2200">
                <a:latin typeface="Raleway"/>
                <a:ea typeface="Raleway"/>
                <a:cs typeface="Raleway"/>
                <a:sym typeface="Raleway"/>
              </a:rPr>
              <a:t> An international organization, such as NATO or the United Nations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.mil</a:t>
            </a:r>
            <a:r>
              <a:rPr lang="tr-TR" sz="2200">
                <a:latin typeface="Raleway"/>
                <a:ea typeface="Raleway"/>
                <a:cs typeface="Raleway"/>
                <a:sym typeface="Raleway"/>
              </a:rPr>
              <a:t> A branch of the U.S. military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.net</a:t>
            </a:r>
            <a:r>
              <a:rPr lang="tr-TR" sz="2200">
                <a:latin typeface="Raleway"/>
                <a:ea typeface="Raleway"/>
                <a:cs typeface="Raleway"/>
                <a:sym typeface="Raleway"/>
              </a:rPr>
              <a:t> A network organization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b="1" lang="tr-TR" sz="2200">
                <a:solidFill>
                  <a:srgbClr val="FF0000"/>
                </a:solidFill>
                <a:latin typeface="Raleway"/>
                <a:ea typeface="Raleway"/>
                <a:cs typeface="Raleway"/>
                <a:sym typeface="Raleway"/>
              </a:rPr>
              <a:t>.org</a:t>
            </a:r>
            <a:r>
              <a:rPr lang="tr-TR" sz="2200">
                <a:latin typeface="Raleway"/>
                <a:ea typeface="Raleway"/>
                <a:cs typeface="Raleway"/>
                <a:sym typeface="Raleway"/>
              </a:rPr>
              <a:t> A nonprofit organization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Some DNS names end with country name like:</a:t>
            </a:r>
            <a:endParaRPr sz="2200">
              <a:latin typeface="Raleway"/>
              <a:ea typeface="Raleway"/>
              <a:cs typeface="Raleway"/>
              <a:sym typeface="Raleway"/>
            </a:endParaRPr>
          </a:p>
          <a:p>
            <a:pPr indent="0" lvl="0" marL="457200" rtl="0" algn="l">
              <a:spcBef>
                <a:spcPts val="0"/>
              </a:spcBef>
              <a:spcAft>
                <a:spcPts val="0"/>
              </a:spcAft>
              <a:buNone/>
            </a:pPr>
            <a:r>
              <a:rPr b="1" lang="tr-TR" sz="2200">
                <a:solidFill>
                  <a:srgbClr val="FF0000"/>
                </a:solidFill>
                <a:latin typeface="Raleway"/>
                <a:ea typeface="Raleway"/>
                <a:cs typeface="Raleway"/>
                <a:sym typeface="Raleway"/>
              </a:rPr>
              <a:t>.jp </a:t>
            </a:r>
            <a:r>
              <a:rPr lang="tr-TR" sz="2200">
                <a:latin typeface="Raleway"/>
                <a:ea typeface="Raleway"/>
                <a:cs typeface="Raleway"/>
                <a:sym typeface="Raleway"/>
              </a:rPr>
              <a:t>(Japan)		</a:t>
            </a:r>
            <a:r>
              <a:rPr b="1" lang="tr-TR" sz="2200">
                <a:solidFill>
                  <a:srgbClr val="FF0000"/>
                </a:solidFill>
                <a:latin typeface="Raleway"/>
                <a:ea typeface="Raleway"/>
                <a:cs typeface="Raleway"/>
                <a:sym typeface="Raleway"/>
              </a:rPr>
              <a:t>.ca</a:t>
            </a:r>
            <a:r>
              <a:rPr b="1" lang="tr-TR" sz="2200">
                <a:latin typeface="Raleway"/>
                <a:ea typeface="Raleway"/>
                <a:cs typeface="Raleway"/>
                <a:sym typeface="Raleway"/>
              </a:rPr>
              <a:t> </a:t>
            </a:r>
            <a:r>
              <a:rPr lang="tr-TR" sz="2200">
                <a:latin typeface="Raleway"/>
                <a:ea typeface="Raleway"/>
                <a:cs typeface="Raleway"/>
                <a:sym typeface="Raleway"/>
              </a:rPr>
              <a:t>(Canada)		</a:t>
            </a:r>
            <a:r>
              <a:rPr b="1" lang="tr-TR" sz="2200">
                <a:solidFill>
                  <a:srgbClr val="FF0000"/>
                </a:solidFill>
                <a:latin typeface="Raleway"/>
                <a:ea typeface="Raleway"/>
                <a:cs typeface="Raleway"/>
                <a:sym typeface="Raleway"/>
              </a:rPr>
              <a:t>.uk</a:t>
            </a:r>
            <a:r>
              <a:rPr lang="tr-TR" sz="2200">
                <a:latin typeface="Raleway"/>
                <a:ea typeface="Raleway"/>
                <a:cs typeface="Raleway"/>
                <a:sym typeface="Raleway"/>
              </a:rPr>
              <a:t> (Great Britain)</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sp>
        <p:nvSpPr>
          <p:cNvPr id="188" name="Google Shape;188;p32"/>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Proxy Server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Acts as a gateway between you and the internet</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Acts as a firewall and web filter</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Provides shared network connections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Caches data to speed up common requests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Provides privacy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Proxy nedir? Proxy ne işe yarar? - 📡Günlük Proxy" id="194" name="Google Shape;194;p33"/>
          <p:cNvPicPr preferRelativeResize="0"/>
          <p:nvPr/>
        </p:nvPicPr>
        <p:blipFill rotWithShape="1">
          <a:blip r:embed="rId3">
            <a:alphaModFix/>
          </a:blip>
          <a:srcRect b="11577" l="0" r="0" t="10033"/>
          <a:stretch/>
        </p:blipFill>
        <p:spPr>
          <a:xfrm>
            <a:off x="2510075" y="2980900"/>
            <a:ext cx="4123850" cy="2051175"/>
          </a:xfrm>
          <a:prstGeom prst="rect">
            <a:avLst/>
          </a:prstGeom>
          <a:noFill/>
          <a:ln>
            <a:noFill/>
          </a:ln>
        </p:spPr>
      </p:pic>
      <p:sp>
        <p:nvSpPr>
          <p:cNvPr id="195" name="Google Shape;195;p33"/>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Encryption Devices</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Allows you to create secure connections over insecure channels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Sometimes called </a:t>
            </a:r>
            <a:r>
              <a:rPr i="1" lang="tr-TR" sz="2200">
                <a:latin typeface="Raleway"/>
                <a:ea typeface="Raleway"/>
                <a:cs typeface="Raleway"/>
                <a:sym typeface="Raleway"/>
              </a:rPr>
              <a:t>encryption gateway</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NEXCOM Desktop Security Hardware Secures VPN with Intel® Advanced ..." id="201" name="Google Shape;201;p34"/>
          <p:cNvPicPr preferRelativeResize="0"/>
          <p:nvPr/>
        </p:nvPicPr>
        <p:blipFill rotWithShape="1">
          <a:blip r:embed="rId3">
            <a:alphaModFix/>
          </a:blip>
          <a:srcRect b="20063" l="0" r="0" t="0"/>
          <a:stretch/>
        </p:blipFill>
        <p:spPr>
          <a:xfrm>
            <a:off x="1723025" y="2769775"/>
            <a:ext cx="5047425" cy="1589025"/>
          </a:xfrm>
          <a:prstGeom prst="rect">
            <a:avLst/>
          </a:prstGeom>
          <a:noFill/>
          <a:ln>
            <a:noFill/>
          </a:ln>
        </p:spPr>
      </p:pic>
      <p:sp>
        <p:nvSpPr>
          <p:cNvPr id="202" name="Google Shape;202;p34"/>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5"/>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Packet Shaping (Traffic Shaping)</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Traffic shaping </a:t>
            </a:r>
            <a:r>
              <a:rPr i="1" lang="tr-TR" sz="2200">
                <a:latin typeface="Raleway"/>
                <a:ea typeface="Raleway"/>
                <a:cs typeface="Raleway"/>
                <a:sym typeface="Raleway"/>
              </a:rPr>
              <a:t>(or packet shaping)</a:t>
            </a:r>
            <a:r>
              <a:rPr lang="tr-TR" sz="2200">
                <a:latin typeface="Raleway"/>
                <a:ea typeface="Raleway"/>
                <a:cs typeface="Raleway"/>
                <a:sym typeface="Raleway"/>
              </a:rPr>
              <a:t> is a congestion management method that regulates network data transfer by delaying the flow of less important or less desired packets.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Used to optimize network performance by prioritizing certain traffic flows and ensuring the traffic rate doesn't exceed the bandwidth limit.</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talentsky" id="208" name="Google Shape;208;p35"/>
          <p:cNvPicPr preferRelativeResize="0"/>
          <p:nvPr/>
        </p:nvPicPr>
        <p:blipFill>
          <a:blip r:embed="rId3">
            <a:alphaModFix/>
          </a:blip>
          <a:stretch>
            <a:fillRect/>
          </a:stretch>
        </p:blipFill>
        <p:spPr>
          <a:xfrm>
            <a:off x="2415400" y="3186700"/>
            <a:ext cx="4929475" cy="1850325"/>
          </a:xfrm>
          <a:prstGeom prst="rect">
            <a:avLst/>
          </a:prstGeom>
          <a:noFill/>
          <a:ln>
            <a:noFill/>
          </a:ln>
        </p:spPr>
      </p:pic>
      <p:sp>
        <p:nvSpPr>
          <p:cNvPr id="209" name="Google Shape;209;p35"/>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6"/>
          <p:cNvSpPr txBox="1"/>
          <p:nvPr/>
        </p:nvSpPr>
        <p:spPr>
          <a:xfrm>
            <a:off x="228675" y="691725"/>
            <a:ext cx="88389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Packet Shaping (Traffic Shaping)</a:t>
            </a:r>
            <a:endParaRPr b="1" sz="2200">
              <a:latin typeface="Raleway"/>
              <a:ea typeface="Raleway"/>
              <a:cs typeface="Raleway"/>
              <a:sym typeface="Raleway"/>
            </a:endParaRPr>
          </a:p>
          <a:p>
            <a:pPr indent="0" lvl="0" marL="0" rtl="0" algn="l">
              <a:spcBef>
                <a:spcPts val="0"/>
              </a:spcBef>
              <a:spcAft>
                <a:spcPts val="0"/>
              </a:spcAft>
              <a:buNone/>
            </a:pPr>
            <a:r>
              <a:rPr lang="tr-TR" sz="2200">
                <a:latin typeface="Raleway"/>
                <a:ea typeface="Raleway"/>
                <a:cs typeface="Raleway"/>
                <a:sym typeface="Raleway"/>
              </a:rPr>
              <a:t>Common uses of traffic shaping include:</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Time-sensitive data may be given priority over traffic that can be delayed briefly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In a corporate environment, business-related traffic may be given priority over other traffic</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 large ISP may shape traffic based on customer priority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An ISP may limit maximum bandwidth consumption for certain applications to reduce costs and create the capacity to take on additional subscribers</a:t>
            </a:r>
            <a:endParaRPr sz="2200">
              <a:latin typeface="Raleway"/>
              <a:ea typeface="Raleway"/>
              <a:cs typeface="Raleway"/>
              <a:sym typeface="Raleway"/>
            </a:endParaRPr>
          </a:p>
        </p:txBody>
      </p:sp>
      <p:sp>
        <p:nvSpPr>
          <p:cNvPr id="215" name="Google Shape;215;p36"/>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4294967295" type="ctrTitle"/>
          </p:nvPr>
        </p:nvSpPr>
        <p:spPr>
          <a:xfrm>
            <a:off x="1882075" y="2016600"/>
            <a:ext cx="4976400" cy="1416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tr-TR" sz="5800">
                <a:solidFill>
                  <a:srgbClr val="58B8E4"/>
                </a:solidFill>
                <a:latin typeface="Montserrat"/>
                <a:ea typeface="Montserrat"/>
                <a:cs typeface="Montserrat"/>
                <a:sym typeface="Montserrat"/>
              </a:rPr>
              <a:t>Networking Devices</a:t>
            </a:r>
            <a:endParaRPr b="1" sz="5800">
              <a:solidFill>
                <a:srgbClr val="58B8E4"/>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descr="VPN concentrator - VC7400 - Rabbit" id="220" name="Google Shape;220;p37"/>
          <p:cNvPicPr preferRelativeResize="0"/>
          <p:nvPr/>
        </p:nvPicPr>
        <p:blipFill>
          <a:blip r:embed="rId3">
            <a:alphaModFix/>
          </a:blip>
          <a:stretch>
            <a:fillRect/>
          </a:stretch>
        </p:blipFill>
        <p:spPr>
          <a:xfrm>
            <a:off x="2252450" y="3672775"/>
            <a:ext cx="4658274" cy="1452675"/>
          </a:xfrm>
          <a:prstGeom prst="rect">
            <a:avLst/>
          </a:prstGeom>
          <a:noFill/>
          <a:ln>
            <a:noFill/>
          </a:ln>
        </p:spPr>
      </p:pic>
      <p:sp>
        <p:nvSpPr>
          <p:cNvPr id="221" name="Google Shape;221;p37"/>
          <p:cNvSpPr txBox="1"/>
          <p:nvPr/>
        </p:nvSpPr>
        <p:spPr>
          <a:xfrm>
            <a:off x="228675" y="691725"/>
            <a:ext cx="8838900" cy="30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VPN Concentrator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Provides secure creation of VPN connections </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a:t>
            </a:r>
            <a:r>
              <a:rPr lang="tr-TR" sz="2200">
                <a:latin typeface="Raleway"/>
                <a:ea typeface="Raleway"/>
                <a:cs typeface="Raleway"/>
                <a:sym typeface="Raleway"/>
              </a:rPr>
              <a:t> type of router device</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It can:</a:t>
            </a:r>
            <a:endParaRPr sz="2200">
              <a:latin typeface="Raleway"/>
              <a:ea typeface="Raleway"/>
              <a:cs typeface="Raleway"/>
              <a:sym typeface="Raleway"/>
            </a:endParaRPr>
          </a:p>
          <a:p>
            <a:pPr indent="-368300" lvl="1" marL="914400" rtl="0" algn="l">
              <a:spcBef>
                <a:spcPts val="0"/>
              </a:spcBef>
              <a:spcAft>
                <a:spcPts val="0"/>
              </a:spcAft>
              <a:buSzPts val="2200"/>
              <a:buFont typeface="Raleway"/>
              <a:buChar char="○"/>
            </a:pPr>
            <a:r>
              <a:rPr lang="tr-TR" sz="2200">
                <a:latin typeface="Raleway"/>
                <a:ea typeface="Raleway"/>
                <a:cs typeface="Raleway"/>
                <a:sym typeface="Raleway"/>
              </a:rPr>
              <a:t>Establish and configure tunnels</a:t>
            </a:r>
            <a:endParaRPr sz="2200">
              <a:latin typeface="Raleway"/>
              <a:ea typeface="Raleway"/>
              <a:cs typeface="Raleway"/>
              <a:sym typeface="Raleway"/>
            </a:endParaRPr>
          </a:p>
          <a:p>
            <a:pPr indent="-368300" lvl="1" marL="914400" rtl="0" algn="l">
              <a:spcBef>
                <a:spcPts val="0"/>
              </a:spcBef>
              <a:spcAft>
                <a:spcPts val="0"/>
              </a:spcAft>
              <a:buSzPts val="2200"/>
              <a:buFont typeface="Raleway"/>
              <a:buChar char="○"/>
            </a:pPr>
            <a:r>
              <a:rPr lang="tr-TR" sz="2200">
                <a:latin typeface="Raleway"/>
                <a:ea typeface="Raleway"/>
                <a:cs typeface="Raleway"/>
                <a:sym typeface="Raleway"/>
              </a:rPr>
              <a:t>Authenticate users</a:t>
            </a:r>
            <a:endParaRPr sz="2200">
              <a:latin typeface="Raleway"/>
              <a:ea typeface="Raleway"/>
              <a:cs typeface="Raleway"/>
              <a:sym typeface="Raleway"/>
            </a:endParaRPr>
          </a:p>
          <a:p>
            <a:pPr indent="-368300" lvl="1" marL="914400" rtl="0" algn="l">
              <a:spcBef>
                <a:spcPts val="0"/>
              </a:spcBef>
              <a:spcAft>
                <a:spcPts val="0"/>
              </a:spcAft>
              <a:buSzPts val="2200"/>
              <a:buFont typeface="Raleway"/>
              <a:buChar char="○"/>
            </a:pPr>
            <a:r>
              <a:rPr lang="tr-TR" sz="2200">
                <a:latin typeface="Raleway"/>
                <a:ea typeface="Raleway"/>
                <a:cs typeface="Raleway"/>
                <a:sym typeface="Raleway"/>
              </a:rPr>
              <a:t>Assign tunnel/IP addresses to users</a:t>
            </a:r>
            <a:endParaRPr sz="2200">
              <a:latin typeface="Raleway"/>
              <a:ea typeface="Raleway"/>
              <a:cs typeface="Raleway"/>
              <a:sym typeface="Raleway"/>
            </a:endParaRPr>
          </a:p>
          <a:p>
            <a:pPr indent="-368300" lvl="1" marL="914400" rtl="0" algn="l">
              <a:spcBef>
                <a:spcPts val="0"/>
              </a:spcBef>
              <a:spcAft>
                <a:spcPts val="0"/>
              </a:spcAft>
              <a:buSzPts val="2200"/>
              <a:buFont typeface="Raleway"/>
              <a:buChar char="○"/>
            </a:pPr>
            <a:r>
              <a:rPr lang="tr-TR" sz="2200">
                <a:latin typeface="Raleway"/>
                <a:ea typeface="Raleway"/>
                <a:cs typeface="Raleway"/>
                <a:sym typeface="Raleway"/>
              </a:rPr>
              <a:t>Encrypt and decrypt data</a:t>
            </a:r>
            <a:endParaRPr sz="2200">
              <a:latin typeface="Raleway"/>
              <a:ea typeface="Raleway"/>
              <a:cs typeface="Raleway"/>
              <a:sym typeface="Raleway"/>
            </a:endParaRPr>
          </a:p>
          <a:p>
            <a:pPr indent="-368300" lvl="1" marL="914400" rtl="0" algn="l">
              <a:spcBef>
                <a:spcPts val="0"/>
              </a:spcBef>
              <a:spcAft>
                <a:spcPts val="0"/>
              </a:spcAft>
              <a:buSzPts val="2200"/>
              <a:buFont typeface="Raleway"/>
              <a:buChar char="○"/>
            </a:pPr>
            <a:r>
              <a:rPr lang="tr-TR" sz="2200">
                <a:latin typeface="Raleway"/>
                <a:ea typeface="Raleway"/>
                <a:cs typeface="Raleway"/>
                <a:sym typeface="Raleway"/>
              </a:rPr>
              <a:t>Ensure end-to-end delivery of data</a:t>
            </a:r>
            <a:endParaRPr sz="2200">
              <a:latin typeface="Raleway"/>
              <a:ea typeface="Raleway"/>
              <a:cs typeface="Raleway"/>
              <a:sym typeface="Raleway"/>
            </a:endParaRPr>
          </a:p>
          <a:p>
            <a:pPr indent="0" lvl="0" marL="0" rtl="0" algn="l">
              <a:spcBef>
                <a:spcPts val="0"/>
              </a:spcBef>
              <a:spcAft>
                <a:spcPts val="0"/>
              </a:spcAft>
              <a:buNone/>
            </a:pPr>
            <a:r>
              <a:t/>
            </a:r>
            <a:endParaRPr sz="2200">
              <a:latin typeface="Raleway"/>
              <a:ea typeface="Raleway"/>
              <a:cs typeface="Raleway"/>
              <a:sym typeface="Raleway"/>
            </a:endParaRPr>
          </a:p>
        </p:txBody>
      </p:sp>
      <p:sp>
        <p:nvSpPr>
          <p:cNvPr id="222" name="Google Shape;222;p37"/>
          <p:cNvSpPr txBox="1"/>
          <p:nvPr>
            <p:ph idx="4294967295" type="title"/>
          </p:nvPr>
        </p:nvSpPr>
        <p:spPr>
          <a:xfrm>
            <a:off x="420025" y="65325"/>
            <a:ext cx="8217300" cy="6264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SzPts val="4800"/>
              <a:buNone/>
            </a:pPr>
            <a:r>
              <a:rPr lang="tr-TR" sz="4000">
                <a:solidFill>
                  <a:srgbClr val="58B8E4"/>
                </a:solidFill>
              </a:rPr>
              <a:t>Other Specialized Devices</a:t>
            </a:r>
            <a:endParaRPr sz="4000">
              <a:solidFill>
                <a:srgbClr val="58B8E4"/>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p38"/>
          <p:cNvGrpSpPr/>
          <p:nvPr/>
        </p:nvGrpSpPr>
        <p:grpSpPr>
          <a:xfrm>
            <a:off x="5796152" y="1281929"/>
            <a:ext cx="2730816" cy="2774630"/>
            <a:chOff x="2602525" y="317054"/>
            <a:chExt cx="4174283" cy="4762495"/>
          </a:xfrm>
        </p:grpSpPr>
        <p:sp>
          <p:nvSpPr>
            <p:cNvPr id="228" name="Google Shape;228;p38"/>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9" name="Google Shape;229;p38"/>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0" name="Google Shape;230;p38"/>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1" name="Google Shape;231;p38"/>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2" name="Google Shape;232;p38"/>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3" name="Google Shape;233;p38"/>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4" name="Google Shape;234;p38"/>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5" name="Google Shape;235;p38"/>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6" name="Google Shape;236;p38"/>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7" name="Google Shape;237;p38"/>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8" name="Google Shape;238;p38"/>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9" name="Google Shape;239;p38"/>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0" name="Google Shape;240;p38"/>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1" name="Google Shape;241;p38"/>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2" name="Google Shape;242;p38"/>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3" name="Google Shape;243;p38"/>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4" name="Google Shape;244;p38"/>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5" name="Google Shape;245;p38"/>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6" name="Google Shape;246;p38"/>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7" name="Google Shape;247;p38"/>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8" name="Google Shape;248;p38"/>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9" name="Google Shape;249;p38"/>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0" name="Google Shape;250;p38"/>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1" name="Google Shape;251;p38"/>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2" name="Google Shape;252;p38"/>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3" name="Google Shape;253;p38"/>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4" name="Google Shape;254;p38"/>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5" name="Google Shape;255;p38"/>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6" name="Google Shape;256;p38"/>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7" name="Google Shape;257;p38"/>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8" name="Google Shape;258;p38"/>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59" name="Google Shape;259;p38"/>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0" name="Google Shape;260;p38"/>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1" name="Google Shape;261;p38"/>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2" name="Google Shape;262;p38"/>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3" name="Google Shape;263;p38"/>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4" name="Google Shape;264;p38"/>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5" name="Google Shape;265;p38"/>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6" name="Google Shape;266;p38"/>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7" name="Google Shape;267;p38"/>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8" name="Google Shape;268;p38"/>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9" name="Google Shape;269;p38"/>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0" name="Google Shape;270;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1" name="Google Shape;271;p38"/>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007BB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2" name="Google Shape;272;p38"/>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745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3" name="Google Shape;273;p38"/>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4" name="Google Shape;274;p38"/>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5" name="Google Shape;275;p38"/>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6" name="Google Shape;276;p38"/>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7" name="Google Shape;277;p38"/>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8" name="Google Shape;278;p38"/>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9" name="Google Shape;279;p38"/>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0" name="Google Shape;280;p38"/>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1" name="Google Shape;281;p38"/>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rgbClr val="00B5D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2" name="Google Shape;282;p38"/>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3" name="Google Shape;283;p38"/>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4" name="Google Shape;284;p38"/>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285" name="Google Shape;285;p38"/>
            <p:cNvGrpSpPr/>
            <p:nvPr/>
          </p:nvGrpSpPr>
          <p:grpSpPr>
            <a:xfrm>
              <a:off x="2941619" y="3895613"/>
              <a:ext cx="483621" cy="510995"/>
              <a:chOff x="4345944" y="4626313"/>
              <a:chExt cx="483621" cy="510995"/>
            </a:xfrm>
          </p:grpSpPr>
          <p:grpSp>
            <p:nvGrpSpPr>
              <p:cNvPr id="286" name="Google Shape;286;p38"/>
              <p:cNvGrpSpPr/>
              <p:nvPr/>
            </p:nvGrpSpPr>
            <p:grpSpPr>
              <a:xfrm>
                <a:off x="4345944" y="4852987"/>
                <a:ext cx="474200" cy="284321"/>
                <a:chOff x="4345944" y="4852987"/>
                <a:chExt cx="474200" cy="284321"/>
              </a:xfrm>
            </p:grpSpPr>
            <p:sp>
              <p:nvSpPr>
                <p:cNvPr id="287" name="Google Shape;287;p38"/>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8" name="Google Shape;288;p38"/>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9" name="Google Shape;289;p38"/>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nvGrpSpPr>
                <p:cNvPr id="290" name="Google Shape;290;p38"/>
                <p:cNvGrpSpPr/>
                <p:nvPr/>
              </p:nvGrpSpPr>
              <p:grpSpPr>
                <a:xfrm>
                  <a:off x="4457040" y="4985575"/>
                  <a:ext cx="133724" cy="77247"/>
                  <a:chOff x="4457040" y="4985575"/>
                  <a:chExt cx="133724" cy="77247"/>
                </a:xfrm>
              </p:grpSpPr>
              <p:sp>
                <p:nvSpPr>
                  <p:cNvPr id="291" name="Google Shape;291;p38"/>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 name="Google Shape;292;p38"/>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293" name="Google Shape;293;p38"/>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p38"/>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5" name="Google Shape;295;p38"/>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6" name="Google Shape;296;p38"/>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7" name="Google Shape;297;p38"/>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8" name="Google Shape;298;p38"/>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9" name="Google Shape;299;p38"/>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0" name="Google Shape;300;p38"/>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1" name="Google Shape;301;p38"/>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2" name="Google Shape;302;p38"/>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3" name="Google Shape;303;p38"/>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4" name="Google Shape;304;p38"/>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5" name="Google Shape;305;p38"/>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6" name="Google Shape;306;p38"/>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7" name="Google Shape;307;p38"/>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8" name="Google Shape;308;p38"/>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9" name="Google Shape;309;p38"/>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0" name="Google Shape;310;p38"/>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1" name="Google Shape;311;p38"/>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2" name="Google Shape;312;p38"/>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3" name="Google Shape;313;p38"/>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4" name="Google Shape;314;p38"/>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5" name="Google Shape;315;p38"/>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6" name="Google Shape;316;p38"/>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7" name="Google Shape;317;p38"/>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8" name="Google Shape;318;p38"/>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9" name="Google Shape;319;p38"/>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p38"/>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p38"/>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2" name="Google Shape;322;p38"/>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3" name="Google Shape;323;p38"/>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4" name="Google Shape;324;p38"/>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p38"/>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6" name="Google Shape;326;p38"/>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7" name="Google Shape;327;p38"/>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8" name="Google Shape;328;p38"/>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9" name="Google Shape;329;p38"/>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0" name="Google Shape;330;p38"/>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1" name="Google Shape;331;p38"/>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2" name="Google Shape;332;p38"/>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3" name="Google Shape;333;p38"/>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4" name="Google Shape;334;p38"/>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5" name="Google Shape;335;p38"/>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6" name="Google Shape;336;p38"/>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7" name="Google Shape;337;p38"/>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8" name="Google Shape;338;p38"/>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9" name="Google Shape;339;p38"/>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0" name="Google Shape;340;p38"/>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1" name="Google Shape;341;p38"/>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2" name="Google Shape;342;p38"/>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3" name="Google Shape;343;p38"/>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4" name="Google Shape;344;p38"/>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5" name="Google Shape;345;p38"/>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6" name="Google Shape;346;p38"/>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7" name="Google Shape;347;p38"/>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8" name="Google Shape;348;p38"/>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49" name="Google Shape;349;p38"/>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0" name="Google Shape;350;p38"/>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1" name="Google Shape;351;p38"/>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2" name="Google Shape;352;p38"/>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3" name="Google Shape;353;p38"/>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4" name="Google Shape;354;p38"/>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5" name="Google Shape;355;p38"/>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56" name="Google Shape;356;p38"/>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nvGrpSpPr>
              <p:cNvPr id="357" name="Google Shape;357;p38"/>
              <p:cNvGrpSpPr/>
              <p:nvPr/>
            </p:nvGrpSpPr>
            <p:grpSpPr>
              <a:xfrm>
                <a:off x="4543079" y="4626313"/>
                <a:ext cx="286486" cy="386884"/>
                <a:chOff x="4543079" y="4626313"/>
                <a:chExt cx="286486" cy="386884"/>
              </a:xfrm>
            </p:grpSpPr>
            <p:grpSp>
              <p:nvGrpSpPr>
                <p:cNvPr id="358" name="Google Shape;358;p38"/>
                <p:cNvGrpSpPr/>
                <p:nvPr/>
              </p:nvGrpSpPr>
              <p:grpSpPr>
                <a:xfrm>
                  <a:off x="4543079" y="4626313"/>
                  <a:ext cx="286486" cy="386884"/>
                  <a:chOff x="4543079" y="4626313"/>
                  <a:chExt cx="286486" cy="386884"/>
                </a:xfrm>
              </p:grpSpPr>
              <p:sp>
                <p:nvSpPr>
                  <p:cNvPr id="359" name="Google Shape;359;p38"/>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0" name="Google Shape;360;p38"/>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1" name="Google Shape;361;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2" name="Google Shape;362;p38"/>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3" name="Google Shape;363;p38"/>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364" name="Google Shape;364;p38"/>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5" name="Google Shape;365;p38"/>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6" name="Google Shape;366;p38"/>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grpSp>
        <p:sp>
          <p:nvSpPr>
            <p:cNvPr id="367" name="Google Shape;367;p38"/>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8" name="Google Shape;368;p38"/>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69" name="Google Shape;369;p38"/>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0" name="Google Shape;370;p38"/>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1" name="Google Shape;371;p38"/>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72" name="Google Shape;372;p38"/>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
        <p:nvSpPr>
          <p:cNvPr id="373" name="Google Shape;373;p38"/>
          <p:cNvSpPr txBox="1"/>
          <p:nvPr/>
        </p:nvSpPr>
        <p:spPr>
          <a:xfrm>
            <a:off x="1881908" y="1976191"/>
            <a:ext cx="3822000" cy="7068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Clr>
                <a:srgbClr val="000000"/>
              </a:buClr>
              <a:buSzPts val="5400"/>
              <a:buFont typeface="Arial"/>
              <a:buNone/>
            </a:pPr>
            <a:r>
              <a:rPr b="1" i="0" lang="tr-TR" sz="5400" u="none" cap="none" strike="noStrike">
                <a:solidFill>
                  <a:srgbClr val="E65259"/>
                </a:solidFill>
                <a:latin typeface="Raleway"/>
                <a:ea typeface="Raleway"/>
                <a:cs typeface="Raleway"/>
                <a:sym typeface="Raleway"/>
              </a:rPr>
              <a:t>THANKS!</a:t>
            </a:r>
            <a:endParaRPr b="1" i="0" sz="5400" u="none" cap="none" strike="noStrike">
              <a:solidFill>
                <a:srgbClr val="E65259"/>
              </a:solidFill>
              <a:latin typeface="Raleway"/>
              <a:ea typeface="Raleway"/>
              <a:cs typeface="Raleway"/>
              <a:sym typeface="Raleway"/>
            </a:endParaRPr>
          </a:p>
        </p:txBody>
      </p:sp>
      <p:sp>
        <p:nvSpPr>
          <p:cNvPr id="374" name="Google Shape;374;p38"/>
          <p:cNvSpPr txBox="1"/>
          <p:nvPr/>
        </p:nvSpPr>
        <p:spPr>
          <a:xfrm>
            <a:off x="1881908" y="2670804"/>
            <a:ext cx="3822000" cy="478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500"/>
              </a:spcBef>
              <a:spcAft>
                <a:spcPts val="0"/>
              </a:spcAft>
              <a:buClr>
                <a:srgbClr val="000000"/>
              </a:buClr>
              <a:buSzPts val="2700"/>
              <a:buFont typeface="Arial"/>
              <a:buNone/>
            </a:pPr>
            <a:r>
              <a:rPr b="1" i="0" lang="tr-TR" sz="2700" u="none" cap="none" strike="noStrike">
                <a:solidFill>
                  <a:srgbClr val="000000"/>
                </a:solidFill>
                <a:latin typeface="Barlow"/>
                <a:ea typeface="Barlow"/>
                <a:cs typeface="Barlow"/>
                <a:sym typeface="Barlow"/>
              </a:rPr>
              <a:t>Any questions?</a:t>
            </a:r>
            <a:endParaRPr b="1" i="0" sz="2700" u="none" cap="none" strike="noStrike">
              <a:solidFill>
                <a:srgbClr val="000000"/>
              </a:solidFill>
              <a:latin typeface="Barlow"/>
              <a:ea typeface="Barlow"/>
              <a:cs typeface="Barlow"/>
              <a:sym typeface="Barlow"/>
            </a:endParaRPr>
          </a:p>
          <a:p>
            <a:pPr indent="0" lvl="0" marL="88900" marR="0" rtl="0" algn="l">
              <a:lnSpc>
                <a:spcPct val="110000"/>
              </a:lnSpc>
              <a:spcBef>
                <a:spcPts val="500"/>
              </a:spcBef>
              <a:spcAft>
                <a:spcPts val="0"/>
              </a:spcAft>
              <a:buClr>
                <a:srgbClr val="000000"/>
              </a:buClr>
              <a:buSzPts val="1500"/>
              <a:buFont typeface="Arial"/>
              <a:buNone/>
            </a:pPr>
            <a:r>
              <a:t/>
            </a:r>
            <a:endParaRPr b="0" i="0" sz="1500" u="none" cap="none" strike="noStrike">
              <a:solidFill>
                <a:srgbClr val="3A3F50"/>
              </a:solidFill>
              <a:latin typeface="Barlow Light"/>
              <a:ea typeface="Barlow Light"/>
              <a:cs typeface="Barlow Light"/>
              <a:sym typeface="Barlow Light"/>
            </a:endParaRPr>
          </a:p>
        </p:txBody>
      </p:sp>
      <p:pic>
        <p:nvPicPr>
          <p:cNvPr id="375" name="Google Shape;375;p38"/>
          <p:cNvPicPr preferRelativeResize="0"/>
          <p:nvPr/>
        </p:nvPicPr>
        <p:blipFill rotWithShape="1">
          <a:blip r:embed="rId3">
            <a:alphaModFix/>
          </a:blip>
          <a:srcRect b="0" l="0" r="0" t="0"/>
          <a:stretch/>
        </p:blipFill>
        <p:spPr>
          <a:xfrm>
            <a:off x="5488499" y="1161788"/>
            <a:ext cx="1773618" cy="187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idx="4294967295" type="ctrTitle"/>
          </p:nvPr>
        </p:nvSpPr>
        <p:spPr>
          <a:xfrm>
            <a:off x="1264525" y="0"/>
            <a:ext cx="6690600" cy="654600"/>
          </a:xfrm>
          <a:prstGeom prst="rect">
            <a:avLst/>
          </a:prstGeom>
          <a:noFill/>
          <a:ln>
            <a:noFill/>
          </a:ln>
        </p:spPr>
        <p:txBody>
          <a:bodyPr anchorCtr="0" anchor="b" bIns="0" lIns="0" spcFirstLastPara="1" rIns="0" wrap="square" tIns="0">
            <a:normAutofit/>
          </a:bodyPr>
          <a:lstStyle/>
          <a:p>
            <a:pPr indent="0" lvl="0" marL="0" marR="0" rtl="0" algn="ctr">
              <a:lnSpc>
                <a:spcPct val="80000"/>
              </a:lnSpc>
              <a:spcBef>
                <a:spcPts val="0"/>
              </a:spcBef>
              <a:spcAft>
                <a:spcPts val="0"/>
              </a:spcAft>
              <a:buClr>
                <a:schemeClr val="accent2"/>
              </a:buClr>
              <a:buSzPts val="4800"/>
              <a:buFont typeface="Raleway SemiBold"/>
              <a:buNone/>
            </a:pPr>
            <a:r>
              <a:rPr i="0" lang="tr-TR" sz="4000" u="none" cap="none" strike="noStrike">
                <a:solidFill>
                  <a:srgbClr val="58B8E4"/>
                </a:solidFill>
              </a:rPr>
              <a:t>Table of Contents</a:t>
            </a:r>
            <a:endParaRPr i="0" sz="4000" u="none" cap="none" strike="noStrike">
              <a:solidFill>
                <a:srgbClr val="58B8E4"/>
              </a:solidFill>
            </a:endParaRPr>
          </a:p>
        </p:txBody>
      </p:sp>
      <p:sp>
        <p:nvSpPr>
          <p:cNvPr id="100" name="Google Shape;100;p20"/>
          <p:cNvSpPr txBox="1"/>
          <p:nvPr>
            <p:ph idx="4294967295" type="subTitle"/>
          </p:nvPr>
        </p:nvSpPr>
        <p:spPr>
          <a:xfrm>
            <a:off x="845725" y="1763075"/>
            <a:ext cx="7842300" cy="2529900"/>
          </a:xfrm>
          <a:prstGeom prst="rect">
            <a:avLst/>
          </a:prstGeom>
          <a:noFill/>
          <a:ln>
            <a:noFill/>
          </a:ln>
        </p:spPr>
        <p:txBody>
          <a:bodyPr anchorCtr="0" anchor="t" bIns="0" lIns="0" spcFirstLastPara="1" rIns="0" wrap="square" tIns="0">
            <a:normAutofit/>
          </a:bodyPr>
          <a:lstStyle/>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Common Network Connectivity Devices</a:t>
            </a:r>
            <a:endParaRPr sz="3600">
              <a:latin typeface="Raleway"/>
              <a:ea typeface="Raleway"/>
              <a:cs typeface="Raleway"/>
              <a:sym typeface="Raleway"/>
            </a:endParaRPr>
          </a:p>
          <a:p>
            <a:pPr indent="-457200" lvl="0" marL="457200" marR="0" rtl="0" algn="l">
              <a:lnSpc>
                <a:spcPct val="110000"/>
              </a:lnSpc>
              <a:spcBef>
                <a:spcPts val="600"/>
              </a:spcBef>
              <a:spcAft>
                <a:spcPts val="0"/>
              </a:spcAft>
              <a:buClr>
                <a:srgbClr val="635EA7"/>
              </a:buClr>
              <a:buSzPts val="3600"/>
              <a:buFont typeface="Raleway"/>
              <a:buChar char="▶"/>
            </a:pPr>
            <a:r>
              <a:rPr lang="tr-TR" sz="3600">
                <a:latin typeface="Raleway"/>
                <a:ea typeface="Raleway"/>
                <a:cs typeface="Raleway"/>
                <a:sym typeface="Raleway"/>
              </a:rPr>
              <a:t>Other Specialized Devices</a:t>
            </a:r>
            <a:endParaRPr sz="3600">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idx="4294967295" type="ctrTitle"/>
          </p:nvPr>
        </p:nvSpPr>
        <p:spPr>
          <a:xfrm>
            <a:off x="1085850" y="1991850"/>
            <a:ext cx="7195500" cy="1159800"/>
          </a:xfrm>
          <a:prstGeom prst="rect">
            <a:avLst/>
          </a:prstGeom>
          <a:noFill/>
          <a:ln>
            <a:noFill/>
          </a:ln>
        </p:spPr>
        <p:txBody>
          <a:bodyPr anchorCtr="0" anchor="ctr" bIns="0" lIns="0" spcFirstLastPara="1" rIns="0" wrap="square" tIns="0">
            <a:normAutofit/>
          </a:bodyPr>
          <a:lstStyle/>
          <a:p>
            <a:pPr indent="0" lvl="0" marL="0" rtl="0" algn="l">
              <a:lnSpc>
                <a:spcPct val="80000"/>
              </a:lnSpc>
              <a:spcBef>
                <a:spcPts val="0"/>
              </a:spcBef>
              <a:spcAft>
                <a:spcPts val="0"/>
              </a:spcAft>
              <a:buSzPts val="4800"/>
              <a:buNone/>
            </a:pPr>
            <a:r>
              <a:rPr b="1" lang="tr-TR" sz="4000">
                <a:solidFill>
                  <a:srgbClr val="58B8E4"/>
                </a:solidFill>
                <a:latin typeface="Raleway"/>
                <a:ea typeface="Raleway"/>
                <a:cs typeface="Raleway"/>
                <a:sym typeface="Raleway"/>
              </a:rPr>
              <a:t>Common Network Connectivity Devices</a:t>
            </a:r>
            <a:endParaRPr b="1" sz="4000">
              <a:solidFill>
                <a:srgbClr val="58B8E4"/>
              </a:solidFill>
              <a:latin typeface="Raleway"/>
              <a:ea typeface="Raleway"/>
              <a:cs typeface="Raleway"/>
              <a:sym typeface="Raleway"/>
            </a:endParaRPr>
          </a:p>
        </p:txBody>
      </p:sp>
      <p:sp>
        <p:nvSpPr>
          <p:cNvPr id="106" name="Google Shape;106;p21"/>
          <p:cNvSpPr txBox="1"/>
          <p:nvPr/>
        </p:nvSpPr>
        <p:spPr>
          <a:xfrm>
            <a:off x="0" y="1866900"/>
            <a:ext cx="609600" cy="142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tr-TR" sz="3600" u="none" cap="none" strike="noStrike">
                <a:solidFill>
                  <a:schemeClr val="lt1"/>
                </a:solidFill>
                <a:latin typeface="Raleway Medium"/>
                <a:ea typeface="Raleway Medium"/>
                <a:cs typeface="Raleway Medium"/>
                <a:sym typeface="Raleway Medium"/>
              </a:rPr>
              <a:t>1</a:t>
            </a:r>
            <a:endParaRPr b="0" i="0" sz="3600" u="none" cap="none" strike="noStrike">
              <a:solidFill>
                <a:schemeClr val="lt1"/>
              </a:solidFill>
              <a:latin typeface="Raleway Medium"/>
              <a:ea typeface="Raleway Medium"/>
              <a:cs typeface="Raleway Medium"/>
              <a:sym typeface="Raleway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2"/>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
        <p:nvSpPr>
          <p:cNvPr id="112" name="Google Shape;112;p22"/>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Network Interface Controller (NIC)</a:t>
            </a:r>
            <a:endParaRPr b="1" sz="2200">
              <a:latin typeface="Raleway"/>
              <a:ea typeface="Raleway"/>
              <a:cs typeface="Raleway"/>
              <a:sym typeface="Raleway"/>
            </a:endParaRPr>
          </a:p>
          <a:p>
            <a:pPr indent="0" lvl="0" marL="0" rtl="0" algn="l">
              <a:spcBef>
                <a:spcPts val="0"/>
              </a:spcBef>
              <a:spcAft>
                <a:spcPts val="0"/>
              </a:spcAft>
              <a:buNone/>
            </a:pPr>
            <a:r>
              <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A hardware that connects computers to a network</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Every NIC has a unique MAC address</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NIC (Network Interface Card) Nedir? | TeknoDestek" id="113" name="Google Shape;113;p22"/>
          <p:cNvPicPr preferRelativeResize="0"/>
          <p:nvPr/>
        </p:nvPicPr>
        <p:blipFill>
          <a:blip r:embed="rId3">
            <a:alphaModFix/>
          </a:blip>
          <a:stretch>
            <a:fillRect/>
          </a:stretch>
        </p:blipFill>
        <p:spPr>
          <a:xfrm>
            <a:off x="2693350" y="2874850"/>
            <a:ext cx="3394775" cy="223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Hub</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Broadcasts data to every computer connected to it</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Suitable for small LANs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Not secure because all traffic can be captured</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No routing capability</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Creates a collision domain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Half-duplex</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a:p>
            <a:pPr indent="0" lvl="0" marL="457200" rtl="0" algn="l">
              <a:spcBef>
                <a:spcPts val="0"/>
              </a:spcBef>
              <a:spcAft>
                <a:spcPts val="0"/>
              </a:spcAft>
              <a:buNone/>
            </a:pPr>
            <a:r>
              <a:t/>
            </a:r>
            <a:endParaRPr sz="2200">
              <a:latin typeface="Raleway"/>
              <a:ea typeface="Raleway"/>
              <a:cs typeface="Raleway"/>
              <a:sym typeface="Raleway"/>
            </a:endParaRPr>
          </a:p>
        </p:txBody>
      </p:sp>
      <p:pic>
        <p:nvPicPr>
          <p:cNvPr descr="Network-Hub-9 – Webmaster.Kitchen – Türkiye'nin Webmaster Mutfağı" id="119" name="Google Shape;119;p23"/>
          <p:cNvPicPr preferRelativeResize="0"/>
          <p:nvPr/>
        </p:nvPicPr>
        <p:blipFill>
          <a:blip r:embed="rId3">
            <a:alphaModFix/>
          </a:blip>
          <a:stretch>
            <a:fillRect/>
          </a:stretch>
        </p:blipFill>
        <p:spPr>
          <a:xfrm>
            <a:off x="571800" y="3073951"/>
            <a:ext cx="4124326" cy="2069550"/>
          </a:xfrm>
          <a:prstGeom prst="rect">
            <a:avLst/>
          </a:prstGeom>
          <a:noFill/>
          <a:ln>
            <a:noFill/>
          </a:ln>
        </p:spPr>
      </p:pic>
      <p:pic>
        <p:nvPicPr>
          <p:cNvPr id="120" name="Google Shape;120;p23"/>
          <p:cNvPicPr preferRelativeResize="0"/>
          <p:nvPr/>
        </p:nvPicPr>
        <p:blipFill rotWithShape="1">
          <a:blip r:embed="rId4">
            <a:alphaModFix/>
          </a:blip>
          <a:srcRect b="12218" l="0" r="0" t="34564"/>
          <a:stretch/>
        </p:blipFill>
        <p:spPr>
          <a:xfrm>
            <a:off x="4489100" y="3150150"/>
            <a:ext cx="4475500" cy="1786325"/>
          </a:xfrm>
          <a:prstGeom prst="rect">
            <a:avLst/>
          </a:prstGeom>
          <a:noFill/>
          <a:ln>
            <a:noFill/>
          </a:ln>
        </p:spPr>
      </p:pic>
      <p:sp>
        <p:nvSpPr>
          <p:cNvPr id="121" name="Google Shape;121;p23"/>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Switch</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Connects multiple hosts together </a:t>
            </a:r>
            <a:r>
              <a:rPr i="1" lang="tr-TR" sz="2200">
                <a:latin typeface="Raleway"/>
                <a:ea typeface="Raleway"/>
                <a:cs typeface="Raleway"/>
                <a:sym typeface="Raleway"/>
              </a:rPr>
              <a:t>(like Hub)</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Works on Data Link Layer (Layer 2) </a:t>
            </a:r>
            <a:r>
              <a:rPr i="1" lang="tr-TR" sz="2200">
                <a:latin typeface="Raleway"/>
                <a:ea typeface="Raleway"/>
                <a:cs typeface="Raleway"/>
                <a:sym typeface="Raleway"/>
              </a:rPr>
              <a:t>(unlike Hub)</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Can inspect received traffic and forwards only to recipient(s) </a:t>
            </a:r>
            <a:r>
              <a:rPr i="1" lang="tr-TR" sz="2200">
                <a:latin typeface="Raleway"/>
                <a:ea typeface="Raleway"/>
                <a:cs typeface="Raleway"/>
                <a:sym typeface="Raleway"/>
              </a:rPr>
              <a:t>(unlike Hub)</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Each port on a Switch is a separate collision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Full-duplex </a:t>
            </a:r>
            <a:r>
              <a:rPr i="1" lang="tr-TR" sz="2200">
                <a:latin typeface="Raleway"/>
                <a:ea typeface="Raleway"/>
                <a:cs typeface="Raleway"/>
                <a:sym typeface="Raleway"/>
              </a:rPr>
              <a:t>(unlike Hub)</a:t>
            </a:r>
            <a:endParaRPr i="1" sz="2200">
              <a:latin typeface="Raleway"/>
              <a:ea typeface="Raleway"/>
              <a:cs typeface="Raleway"/>
              <a:sym typeface="Raleway"/>
            </a:endParaRPr>
          </a:p>
        </p:txBody>
      </p:sp>
      <p:pic>
        <p:nvPicPr>
          <p:cNvPr descr="Aruba 2530 8G Switch OID5384993 | HPE New Zealand" id="127" name="Google Shape;127;p24"/>
          <p:cNvPicPr preferRelativeResize="0"/>
          <p:nvPr/>
        </p:nvPicPr>
        <p:blipFill>
          <a:blip r:embed="rId3">
            <a:alphaModFix/>
          </a:blip>
          <a:stretch>
            <a:fillRect/>
          </a:stretch>
        </p:blipFill>
        <p:spPr>
          <a:xfrm>
            <a:off x="267000" y="2630325"/>
            <a:ext cx="4124326" cy="2513175"/>
          </a:xfrm>
          <a:prstGeom prst="rect">
            <a:avLst/>
          </a:prstGeom>
          <a:noFill/>
          <a:ln>
            <a:noFill/>
          </a:ln>
        </p:spPr>
      </p:pic>
      <p:pic>
        <p:nvPicPr>
          <p:cNvPr id="128" name="Google Shape;128;p24"/>
          <p:cNvPicPr preferRelativeResize="0"/>
          <p:nvPr/>
        </p:nvPicPr>
        <p:blipFill rotWithShape="1">
          <a:blip r:embed="rId4">
            <a:alphaModFix/>
          </a:blip>
          <a:srcRect b="10545" l="0" r="0" t="33538"/>
          <a:stretch/>
        </p:blipFill>
        <p:spPr>
          <a:xfrm>
            <a:off x="4464425" y="3172200"/>
            <a:ext cx="4412575" cy="1850599"/>
          </a:xfrm>
          <a:prstGeom prst="rect">
            <a:avLst/>
          </a:prstGeom>
          <a:noFill/>
          <a:ln>
            <a:noFill/>
          </a:ln>
        </p:spPr>
      </p:pic>
      <p:sp>
        <p:nvSpPr>
          <p:cNvPr id="129" name="Google Shape;129;p24"/>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descr="N2200/N2250 Network Bridge - Landis+Gyr" id="134" name="Google Shape;134;p25"/>
          <p:cNvPicPr preferRelativeResize="0"/>
          <p:nvPr/>
        </p:nvPicPr>
        <p:blipFill>
          <a:blip r:embed="rId3">
            <a:alphaModFix/>
          </a:blip>
          <a:stretch>
            <a:fillRect/>
          </a:stretch>
        </p:blipFill>
        <p:spPr>
          <a:xfrm>
            <a:off x="5307675" y="1889550"/>
            <a:ext cx="3836325" cy="3253950"/>
          </a:xfrm>
          <a:prstGeom prst="rect">
            <a:avLst/>
          </a:prstGeom>
          <a:noFill/>
          <a:ln>
            <a:noFill/>
          </a:ln>
        </p:spPr>
      </p:pic>
      <p:sp>
        <p:nvSpPr>
          <p:cNvPr id="135" name="Google Shape;135;p25"/>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Bridge</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Divides a network into segments</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Works at Data Link Layer (Layer 2)</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Forwards or filters the Ethernet frames</a:t>
            </a:r>
            <a:endParaRPr sz="2200">
              <a:latin typeface="Raleway"/>
              <a:ea typeface="Raleway"/>
              <a:cs typeface="Raleway"/>
              <a:sym typeface="Raleway"/>
            </a:endParaRPr>
          </a:p>
        </p:txBody>
      </p:sp>
      <p:pic>
        <p:nvPicPr>
          <p:cNvPr descr="network bridge explained" id="136" name="Google Shape;136;p25"/>
          <p:cNvPicPr preferRelativeResize="0"/>
          <p:nvPr/>
        </p:nvPicPr>
        <p:blipFill>
          <a:blip r:embed="rId4">
            <a:alphaModFix/>
          </a:blip>
          <a:stretch>
            <a:fillRect/>
          </a:stretch>
        </p:blipFill>
        <p:spPr>
          <a:xfrm>
            <a:off x="56675" y="2953500"/>
            <a:ext cx="5198174" cy="2190000"/>
          </a:xfrm>
          <a:prstGeom prst="rect">
            <a:avLst/>
          </a:prstGeom>
          <a:noFill/>
          <a:ln>
            <a:noFill/>
          </a:ln>
        </p:spPr>
      </p:pic>
      <p:sp>
        <p:nvSpPr>
          <p:cNvPr id="137" name="Google Shape;137;p25"/>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nvSpPr>
        <p:spPr>
          <a:xfrm>
            <a:off x="267000" y="691725"/>
            <a:ext cx="86100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TR" sz="2200">
                <a:latin typeface="Raleway"/>
                <a:ea typeface="Raleway"/>
                <a:cs typeface="Raleway"/>
                <a:sym typeface="Raleway"/>
              </a:rPr>
              <a:t>Router</a:t>
            </a:r>
            <a:endParaRPr b="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Connects multiple segments together</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Uses IP addresses to make decisions about the best way to get the data to its destination</a:t>
            </a:r>
            <a:endParaRPr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Works on Network Layer (Layer 3)</a:t>
            </a:r>
            <a:endParaRPr i="1" sz="2200">
              <a:latin typeface="Raleway"/>
              <a:ea typeface="Raleway"/>
              <a:cs typeface="Raleway"/>
              <a:sym typeface="Raleway"/>
            </a:endParaRPr>
          </a:p>
          <a:p>
            <a:pPr indent="-368300" lvl="0" marL="457200" rtl="0" algn="l">
              <a:spcBef>
                <a:spcPts val="0"/>
              </a:spcBef>
              <a:spcAft>
                <a:spcPts val="0"/>
              </a:spcAft>
              <a:buSzPts val="2200"/>
              <a:buFont typeface="Raleway"/>
              <a:buChar char="●"/>
            </a:pPr>
            <a:r>
              <a:rPr lang="tr-TR" sz="2200">
                <a:latin typeface="Raleway"/>
                <a:ea typeface="Raleway"/>
                <a:cs typeface="Raleway"/>
                <a:sym typeface="Raleway"/>
              </a:rPr>
              <a:t>Combination of hardware and software</a:t>
            </a:r>
            <a:endParaRPr i="1" sz="2200">
              <a:latin typeface="Raleway"/>
              <a:ea typeface="Raleway"/>
              <a:cs typeface="Raleway"/>
              <a:sym typeface="Raleway"/>
            </a:endParaRPr>
          </a:p>
        </p:txBody>
      </p:sp>
      <p:pic>
        <p:nvPicPr>
          <p:cNvPr descr="Top 30 Switch Vs Router GIFs | Find the best GIF on Gfycat" id="143" name="Google Shape;143;p26"/>
          <p:cNvPicPr preferRelativeResize="0"/>
          <p:nvPr/>
        </p:nvPicPr>
        <p:blipFill rotWithShape="1">
          <a:blip r:embed="rId3">
            <a:alphaModFix/>
          </a:blip>
          <a:srcRect b="8336" l="0" r="0" t="24540"/>
          <a:stretch/>
        </p:blipFill>
        <p:spPr>
          <a:xfrm>
            <a:off x="4981600" y="3029025"/>
            <a:ext cx="4124325" cy="2076325"/>
          </a:xfrm>
          <a:prstGeom prst="rect">
            <a:avLst/>
          </a:prstGeom>
          <a:noFill/>
          <a:ln>
            <a:noFill/>
          </a:ln>
        </p:spPr>
      </p:pic>
      <p:pic>
        <p:nvPicPr>
          <p:cNvPr descr="Swissonic Professional Router 2 – Thomann UK" id="144" name="Google Shape;144;p26"/>
          <p:cNvPicPr preferRelativeResize="0"/>
          <p:nvPr/>
        </p:nvPicPr>
        <p:blipFill rotWithShape="1">
          <a:blip r:embed="rId4">
            <a:alphaModFix/>
          </a:blip>
          <a:srcRect b="14929" l="0" r="0" t="0"/>
          <a:stretch/>
        </p:blipFill>
        <p:spPr>
          <a:xfrm>
            <a:off x="91025" y="3029025"/>
            <a:ext cx="3648075" cy="2076325"/>
          </a:xfrm>
          <a:prstGeom prst="rect">
            <a:avLst/>
          </a:prstGeom>
          <a:noFill/>
          <a:ln>
            <a:noFill/>
          </a:ln>
        </p:spPr>
      </p:pic>
      <p:sp>
        <p:nvSpPr>
          <p:cNvPr id="145" name="Google Shape;145;p26"/>
          <p:cNvSpPr txBox="1"/>
          <p:nvPr>
            <p:ph idx="4294967295" type="title"/>
          </p:nvPr>
        </p:nvSpPr>
        <p:spPr>
          <a:xfrm>
            <a:off x="267000" y="20775"/>
            <a:ext cx="8877000" cy="626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800"/>
              <a:buNone/>
            </a:pPr>
            <a:r>
              <a:rPr lang="tr-TR" sz="3700">
                <a:solidFill>
                  <a:srgbClr val="58B8E4"/>
                </a:solidFill>
              </a:rPr>
              <a:t>Common Network Connectivity Devices</a:t>
            </a:r>
            <a:endParaRPr sz="3700">
              <a:solidFill>
                <a:srgbClr val="58B8E4"/>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